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7" r:id="rId1"/>
  </p:sldMasterIdLst>
  <p:sldIdLst>
    <p:sldId id="256" r:id="rId2"/>
    <p:sldId id="258" r:id="rId3"/>
    <p:sldId id="261" r:id="rId4"/>
    <p:sldId id="294" r:id="rId5"/>
    <p:sldId id="324" r:id="rId6"/>
    <p:sldId id="341" r:id="rId7"/>
    <p:sldId id="325" r:id="rId8"/>
    <p:sldId id="326" r:id="rId9"/>
    <p:sldId id="327" r:id="rId10"/>
    <p:sldId id="367" r:id="rId11"/>
    <p:sldId id="340" r:id="rId12"/>
    <p:sldId id="328" r:id="rId13"/>
    <p:sldId id="329" r:id="rId14"/>
    <p:sldId id="330" r:id="rId15"/>
    <p:sldId id="308" r:id="rId16"/>
    <p:sldId id="331" r:id="rId17"/>
    <p:sldId id="332" r:id="rId18"/>
    <p:sldId id="336" r:id="rId19"/>
    <p:sldId id="333" r:id="rId20"/>
    <p:sldId id="334" r:id="rId21"/>
    <p:sldId id="295" r:id="rId22"/>
    <p:sldId id="296" r:id="rId23"/>
    <p:sldId id="297" r:id="rId24"/>
    <p:sldId id="298" r:id="rId25"/>
    <p:sldId id="299" r:id="rId26"/>
    <p:sldId id="335" r:id="rId27"/>
    <p:sldId id="337" r:id="rId28"/>
    <p:sldId id="338" r:id="rId29"/>
    <p:sldId id="339" r:id="rId30"/>
    <p:sldId id="342" r:id="rId31"/>
    <p:sldId id="300" r:id="rId32"/>
    <p:sldId id="343" r:id="rId33"/>
    <p:sldId id="344" r:id="rId34"/>
    <p:sldId id="345" r:id="rId35"/>
    <p:sldId id="346" r:id="rId36"/>
    <p:sldId id="348" r:id="rId37"/>
    <p:sldId id="347" r:id="rId38"/>
    <p:sldId id="353" r:id="rId39"/>
    <p:sldId id="349" r:id="rId40"/>
    <p:sldId id="350" r:id="rId41"/>
    <p:sldId id="352" r:id="rId42"/>
    <p:sldId id="351" r:id="rId43"/>
    <p:sldId id="358" r:id="rId44"/>
    <p:sldId id="362" r:id="rId45"/>
    <p:sldId id="355" r:id="rId46"/>
    <p:sldId id="356" r:id="rId47"/>
    <p:sldId id="354" r:id="rId48"/>
    <p:sldId id="363" r:id="rId49"/>
    <p:sldId id="357" r:id="rId50"/>
    <p:sldId id="364" r:id="rId51"/>
    <p:sldId id="365" r:id="rId52"/>
    <p:sldId id="366" r:id="rId53"/>
    <p:sldId id="359" r:id="rId54"/>
    <p:sldId id="360" r:id="rId55"/>
    <p:sldId id="361" r:id="rId56"/>
    <p:sldId id="301" r:id="rId57"/>
    <p:sldId id="259" r:id="rId58"/>
    <p:sldId id="278" r:id="rId59"/>
    <p:sldId id="306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EDEFA"/>
    <a:srgbClr val="00CC99"/>
    <a:srgbClr val="000099"/>
    <a:srgbClr val="00FF00"/>
    <a:srgbClr val="FF6600"/>
    <a:srgbClr val="0000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8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0"/>
              <a:ext cx="1858" cy="3629"/>
              <a:chOff x="3008" y="774"/>
              <a:chExt cx="1858" cy="3629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4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3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3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1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1" y="1324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8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9" y="121"/>
              <a:ext cx="356" cy="608"/>
              <a:chOff x="1731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1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0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4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4"/>
              <a:ext cx="500" cy="500"/>
              <a:chOff x="1727" y="870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0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8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1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5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1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7991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992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F31B8-A745-4E3C-9333-C25C81D5F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CEBDE-6ED2-42FD-B828-5D0BFCD41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74D06-7825-464C-867C-ADEE10FA2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0EBE6-4D93-4C9B-B02B-978D5919B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213BB-1B78-4A54-AE93-60BD4DF52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75F8F-091A-4B67-8714-65B784939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C1E16-779C-4C5D-87B5-AFFB40A71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3FBAB-58DA-47F8-8B5C-E0479D054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C813B-4C60-44A0-A6B9-DD913D98A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06FC9-AB61-4588-8042-800F22230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AF8B9-16E6-4DC6-A9F8-D2903C96C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C7981-BC5C-43FE-8172-A90C6B6D4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DB609-B434-4BA4-A823-00F9DD528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031C7-6AFF-41C6-B653-3FCCB1D6B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4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7885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13620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7885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885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885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7885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13620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7885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885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886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886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886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13623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7886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7886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7886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3" y="1722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3620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78868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8869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887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13620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7887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887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887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13620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7887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887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887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7887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888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888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888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888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888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888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888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888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888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888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889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889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889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7889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619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32436EF-41F9-42ED-96E1-36E7B20C2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  <p:sldLayoutId id="2147483720" r:id="rId12"/>
    <p:sldLayoutId id="2147483719" r:id="rId13"/>
    <p:sldLayoutId id="2147483731" r:id="rId14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wmf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hyperlink" Target="http://upload.wikimedia.org/wikipedia/commons/0/00/Estradiol.sv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pload.wikimedia.org/wikipedia/commons/3/36/Genistin.svg" TargetMode="External"/><Relationship Id="rId5" Type="http://schemas.openxmlformats.org/officeDocument/2006/relationships/image" Target="../media/image41.png"/><Relationship Id="rId4" Type="http://schemas.openxmlformats.org/officeDocument/2006/relationships/hyperlink" Target="http://upload.wikimedia.org/wikipedia/commons/1/1b/Genistein.sv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pload.wikimedia.org/wikipedia/commons/6/62/Calcitriol.svg" TargetMode="External"/><Relationship Id="rId5" Type="http://schemas.openxmlformats.org/officeDocument/2006/relationships/image" Target="../media/image51.png"/><Relationship Id="rId4" Type="http://schemas.openxmlformats.org/officeDocument/2006/relationships/hyperlink" Target="http://upload.wikimedia.org/wikipedia/commons/2/20/Skinlayers.png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838200"/>
            <a:ext cx="7810500" cy="1587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Times New Roman" pitchFamily="18" charset="0"/>
              </a:rPr>
              <a:t>The benefit and Risks of Nutritional Supplements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124200"/>
            <a:ext cx="6146800" cy="1485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solidFill>
                  <a:srgbClr val="000000"/>
                </a:solidFill>
              </a:rPr>
              <a:t>Peiying Yang, Ph.D.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solidFill>
                  <a:srgbClr val="000000"/>
                </a:solidFill>
              </a:rPr>
              <a:t>Department of General Oncology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solidFill>
                  <a:srgbClr val="000000"/>
                </a:solidFill>
              </a:rPr>
              <a:t>The University of Texas M.D. Anderson Cancer Center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43887" cy="1466850"/>
          </a:xfrm>
        </p:spPr>
        <p:txBody>
          <a:bodyPr/>
          <a:lstStyle/>
          <a:p>
            <a:r>
              <a:rPr lang="en-US" dirty="0" smtClean="0"/>
              <a:t>Omega-3 fatty acids – fish  and flaxseed oil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43888" cy="960438"/>
          </a:xfrm>
          <a:noFill/>
          <a:ln/>
        </p:spPr>
        <p:txBody>
          <a:bodyPr/>
          <a:lstStyle/>
          <a:p>
            <a:r>
              <a:rPr lang="en-US" sz="2800" b="1" smtClean="0">
                <a:effectLst/>
              </a:rPr>
              <a:t>Metabolism of omega-6 and omega-3 fatty acids</a:t>
            </a:r>
          </a:p>
        </p:txBody>
      </p:sp>
      <p:pic>
        <p:nvPicPr>
          <p:cNvPr id="1495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64338" cy="476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43888" cy="655638"/>
          </a:xfrm>
        </p:spPr>
        <p:txBody>
          <a:bodyPr/>
          <a:lstStyle/>
          <a:p>
            <a:r>
              <a:rPr lang="en-US" sz="3200" b="1" smtClean="0">
                <a:effectLst/>
              </a:rPr>
              <a:t>Fish Oil and Omega-3 Fatty Acids</a:t>
            </a:r>
          </a:p>
        </p:txBody>
      </p:sp>
      <p:sp>
        <p:nvSpPr>
          <p:cNvPr id="921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6400800" cy="4456113"/>
          </a:xfrm>
        </p:spPr>
        <p:txBody>
          <a:bodyPr/>
          <a:lstStyle/>
          <a:p>
            <a:r>
              <a:rPr lang="en-US" sz="2400" b="1" smtClean="0"/>
              <a:t>Polyunsaturated fatty acids</a:t>
            </a:r>
          </a:p>
          <a:p>
            <a:pPr>
              <a:buFontTx/>
              <a:buNone/>
            </a:pPr>
            <a:endParaRPr lang="en-US" sz="2400" b="1" smtClean="0"/>
          </a:p>
          <a:p>
            <a:r>
              <a:rPr lang="en-US" sz="2400" b="1" smtClean="0"/>
              <a:t>Three major omega-3 fatty acids:</a:t>
            </a:r>
          </a:p>
          <a:p>
            <a:pPr>
              <a:buFontTx/>
              <a:buNone/>
            </a:pPr>
            <a:r>
              <a:rPr lang="en-US" sz="2800" smtClean="0"/>
              <a:t>   </a:t>
            </a:r>
            <a:r>
              <a:rPr lang="en-US" sz="2000" b="1" smtClean="0"/>
              <a:t>- Alpha-linoleic acid (ALA, Flaxseed)</a:t>
            </a:r>
          </a:p>
          <a:p>
            <a:pPr>
              <a:buFontTx/>
              <a:buNone/>
            </a:pPr>
            <a:r>
              <a:rPr lang="en-US" sz="2000" b="1" smtClean="0"/>
              <a:t>    - Eicosapentaenoic acid (EPA, fish)</a:t>
            </a:r>
          </a:p>
          <a:p>
            <a:pPr>
              <a:buFontTx/>
              <a:buNone/>
            </a:pPr>
            <a:r>
              <a:rPr lang="en-US" sz="2000" b="1" smtClean="0"/>
              <a:t>    - Docosahexaenoic acid (DHA, fish)</a:t>
            </a:r>
          </a:p>
          <a:p>
            <a:pPr>
              <a:buFontTx/>
              <a:buNone/>
            </a:pPr>
            <a:endParaRPr lang="en-US" sz="2000" b="1" smtClean="0"/>
          </a:p>
          <a:p>
            <a:r>
              <a:rPr lang="en-US" sz="2000" b="1" smtClean="0"/>
              <a:t>Most American diets provide at least 10 times more omega-6 than omega-3.</a:t>
            </a:r>
          </a:p>
          <a:p>
            <a:pPr>
              <a:buFontTx/>
              <a:buNone/>
            </a:pPr>
            <a:endParaRPr lang="en-US" sz="2800" smtClean="0"/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400800" y="3124200"/>
          <a:ext cx="2081213" cy="476250"/>
        </p:xfrm>
        <a:graphic>
          <a:graphicData uri="http://schemas.openxmlformats.org/presentationml/2006/ole">
            <p:oleObj spid="_x0000_s92164" r:id="rId3" imgW="3299746" imgH="754605" progId="">
              <p:embed/>
            </p:oleObj>
          </a:graphicData>
        </a:graphic>
      </p:graphicFrame>
      <p:pic>
        <p:nvPicPr>
          <p:cNvPr id="92167" name="Picture 6" descr="x903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581400"/>
            <a:ext cx="20574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7" descr="902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743200"/>
            <a:ext cx="19812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effectLst/>
              </a:rPr>
              <a:t>Dietary Source of Omega-3 Fatty Acids</a:t>
            </a:r>
          </a:p>
        </p:txBody>
      </p:sp>
      <p:graphicFrame>
        <p:nvGraphicFramePr>
          <p:cNvPr id="94212" name="Group 4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456116"/>
        </p:xfrm>
        <a:graphic>
          <a:graphicData uri="http://schemas.openxmlformats.org/drawingml/2006/table">
            <a:tbl>
              <a:tblPr/>
              <a:tblGrid>
                <a:gridCol w="2670175"/>
                <a:gridCol w="985838"/>
                <a:gridCol w="1973262"/>
                <a:gridCol w="712788"/>
                <a:gridCol w="874712"/>
                <a:gridCol w="1012825"/>
              </a:tblGrid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Food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Serving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omega-3 fatty acids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% DV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Density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Quality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itchFamily="34" charset="0"/>
                        </a:rPr>
                        <a:t>Flax seeds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0.25 cups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7.0 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156.4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17.6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Excellent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itchFamily="34" charset="0"/>
                        </a:rPr>
                        <a:t>Walnuts C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0.25 cup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2.3 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50.4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Very good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Verdana" pitchFamily="34" charset="0"/>
                        </a:rPr>
                        <a:t>Chinook salmon, baked/broiled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4.0 oz-wt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2.1 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46.4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Very good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Verdana" pitchFamily="34" charset="0"/>
                        </a:rPr>
                        <a:t>Scallops, baked/broiled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4.0 oz-wt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1.1 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24.4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Good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itchFamily="34" charset="0"/>
                        </a:rPr>
                        <a:t>Soybeans, cooked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 cup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1.0 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22.9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Good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Verdana" pitchFamily="34" charset="0"/>
                        </a:rPr>
                        <a:t>Halibut, baked/broiled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4.0 oz-wt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0.6 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13.8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Good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Verdana" pitchFamily="34" charset="0"/>
                        </a:rPr>
                        <a:t>Shrimp, steamed, boiled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4.0 oz-wt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0.4 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Good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Verdana" pitchFamily="34" charset="0"/>
                        </a:rPr>
                        <a:t>Snapper, baked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4.0 oz-wt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0.4 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Good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Verdana" pitchFamily="34" charset="0"/>
                        </a:rPr>
                        <a:t>Tofu, raw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4.0 oz-wt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0.4 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Good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itchFamily="34" charset="0"/>
                        </a:rPr>
                        <a:t>Winter squash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 cup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0.3 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Good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Verdana" pitchFamily="34" charset="0"/>
                        </a:rPr>
                        <a:t>Tuna, yellowfin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4.0 oz-wt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0.3 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Verdana" pitchFamily="34" charset="0"/>
                        </a:rPr>
                        <a:t>Cod, baked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4.0 oz-wt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0.3 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itchFamily="34" charset="0"/>
                        </a:rPr>
                        <a:t>Kidney beans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 cup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0.3 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293" name="Text Box 112"/>
          <p:cNvSpPr txBox="1">
            <a:spLocks noChangeArrowheads="1"/>
          </p:cNvSpPr>
          <p:nvPr/>
        </p:nvSpPr>
        <p:spPr bwMode="auto">
          <a:xfrm>
            <a:off x="533400" y="62484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Note: Algae oils are the vegetarian source of DHA.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55638"/>
          </a:xfrm>
        </p:spPr>
        <p:txBody>
          <a:bodyPr/>
          <a:lstStyle/>
          <a:p>
            <a:r>
              <a:rPr lang="en-US" sz="3200" b="1" smtClean="0">
                <a:effectLst/>
              </a:rPr>
              <a:t>Flaxseed and Fish Oil Supplements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456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smtClean="0"/>
              <a:t>Total of 136 products containing Flaxseed powder or Flaxseed oil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="1" smtClean="0"/>
          </a:p>
          <a:p>
            <a:pPr>
              <a:lnSpc>
                <a:spcPct val="90000"/>
              </a:lnSpc>
            </a:pPr>
            <a:r>
              <a:rPr lang="en-US" sz="2400" b="1" smtClean="0"/>
              <a:t>Fish oil: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   -	</a:t>
            </a:r>
            <a:r>
              <a:rPr lang="en-US" sz="2000" b="1" smtClean="0"/>
              <a:t>Fish oil in triglyceride form- Nordic 	Natural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   - 	Fish oil in ethyl ester form – Lovaza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   - 	Fish oil in phospholipid form – Krill oil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="1" smtClean="0"/>
          </a:p>
          <a:p>
            <a:pPr>
              <a:lnSpc>
                <a:spcPct val="90000"/>
              </a:lnSpc>
            </a:pPr>
            <a:r>
              <a:rPr lang="en-US" sz="2400" b="1" smtClean="0"/>
              <a:t>Ratio of EPA and DHA in fish oil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   -	3:2 (menhaden oil, ultimate omega)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	-	4:1 (EPA, Nordic Natural)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    -	1:5  (DHA, Nordic Natural)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228600"/>
            <a:ext cx="8839200" cy="914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“Does fish oil (</a:t>
            </a:r>
            <a:r>
              <a:rPr lang="zh-CN" altLang="en-US" sz="28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</a:rPr>
              <a:t>鱼油）</a:t>
            </a:r>
            <a:r>
              <a:rPr lang="en-US" sz="28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provide a rationale treatment strategy for cancer?”</a:t>
            </a:r>
          </a:p>
        </p:txBody>
      </p:sp>
      <p:sp>
        <p:nvSpPr>
          <p:cNvPr id="23554" name="Oval 3"/>
          <p:cNvSpPr>
            <a:spLocks noChangeArrowheads="1"/>
          </p:cNvSpPr>
          <p:nvPr/>
        </p:nvSpPr>
        <p:spPr bwMode="auto">
          <a:xfrm>
            <a:off x="3276600" y="2971800"/>
            <a:ext cx="2819400" cy="14478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50000">
                <a:srgbClr val="993366"/>
              </a:gs>
              <a:gs pos="100000">
                <a:srgbClr val="47182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Fish oil</a:t>
            </a:r>
          </a:p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(n-3 fatty acids)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28600" y="2209800"/>
            <a:ext cx="320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Cardiovascular protection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276600" y="16002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Anti-inflammatory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228600" y="4419600"/>
            <a:ext cx="2514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Immune modulation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3048000" y="54864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Anti-tumor ?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6705600" y="3048000"/>
            <a:ext cx="2438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Augments cytotoxic effects of chemotherapy</a:t>
            </a:r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 flipV="1">
            <a:off x="4648200" y="2209800"/>
            <a:ext cx="0" cy="609600"/>
          </a:xfrm>
          <a:prstGeom prst="line">
            <a:avLst/>
          </a:prstGeom>
          <a:noFill/>
          <a:ln w="1111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 flipH="1" flipV="1">
            <a:off x="2514600" y="3124200"/>
            <a:ext cx="609600" cy="457200"/>
          </a:xfrm>
          <a:prstGeom prst="line">
            <a:avLst/>
          </a:prstGeom>
          <a:noFill/>
          <a:ln w="1174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 flipH="1">
            <a:off x="2667000" y="4267200"/>
            <a:ext cx="685800" cy="533400"/>
          </a:xfrm>
          <a:prstGeom prst="line">
            <a:avLst/>
          </a:prstGeom>
          <a:noFill/>
          <a:ln w="1238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4876800" y="4572000"/>
            <a:ext cx="0" cy="76200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6172200" y="3810000"/>
            <a:ext cx="609600" cy="0"/>
          </a:xfrm>
          <a:prstGeom prst="line">
            <a:avLst/>
          </a:prstGeom>
          <a:noFill/>
          <a:ln w="1238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43888" cy="960438"/>
          </a:xfrm>
        </p:spPr>
        <p:txBody>
          <a:bodyPr/>
          <a:lstStyle/>
          <a:p>
            <a:r>
              <a:rPr lang="en-US" sz="2800" b="1" smtClean="0">
                <a:effectLst/>
              </a:rPr>
              <a:t>Challenges of Choosing the Right Supplements</a:t>
            </a:r>
          </a:p>
        </p:txBody>
      </p:sp>
      <p:pic>
        <p:nvPicPr>
          <p:cNvPr id="95234" name="Picture 6" descr="1415"/>
          <p:cNvPicPr>
            <a:picLocks noChangeAspect="1" noChangeArrowheads="1"/>
          </p:cNvPicPr>
          <p:nvPr/>
        </p:nvPicPr>
        <p:blipFill>
          <a:blip r:embed="rId2" cstate="print"/>
          <a:srcRect t="19794"/>
          <a:stretch>
            <a:fillRect/>
          </a:stretch>
        </p:blipFill>
        <p:spPr bwMode="auto">
          <a:xfrm>
            <a:off x="6629400" y="1524000"/>
            <a:ext cx="16573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7" descr="1414"/>
          <p:cNvPicPr>
            <a:picLocks noChangeAspect="1" noChangeArrowheads="1"/>
          </p:cNvPicPr>
          <p:nvPr/>
        </p:nvPicPr>
        <p:blipFill>
          <a:blip r:embed="rId3" cstate="print"/>
          <a:srcRect t="19794"/>
          <a:stretch>
            <a:fillRect/>
          </a:stretch>
        </p:blipFill>
        <p:spPr bwMode="auto">
          <a:xfrm>
            <a:off x="4724400" y="1524000"/>
            <a:ext cx="16573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9" descr="1428"/>
          <p:cNvPicPr>
            <a:picLocks noChangeAspect="1" noChangeArrowheads="1"/>
          </p:cNvPicPr>
          <p:nvPr/>
        </p:nvPicPr>
        <p:blipFill>
          <a:blip r:embed="rId4" cstate="print"/>
          <a:srcRect t="19794"/>
          <a:stretch>
            <a:fillRect/>
          </a:stretch>
        </p:blipFill>
        <p:spPr bwMode="auto">
          <a:xfrm>
            <a:off x="2743200" y="1524000"/>
            <a:ext cx="16573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EPA/DHA 650:450</a:t>
            </a:r>
          </a:p>
        </p:txBody>
      </p:sp>
      <p:pic>
        <p:nvPicPr>
          <p:cNvPr id="95238" name="Picture 12" descr="1467"/>
          <p:cNvPicPr>
            <a:picLocks noChangeAspect="1" noChangeArrowheads="1"/>
          </p:cNvPicPr>
          <p:nvPr/>
        </p:nvPicPr>
        <p:blipFill>
          <a:blip r:embed="rId5" cstate="print"/>
          <a:srcRect t="19794"/>
          <a:stretch>
            <a:fillRect/>
          </a:stretch>
        </p:blipFill>
        <p:spPr bwMode="auto">
          <a:xfrm>
            <a:off x="609600" y="1524000"/>
            <a:ext cx="16573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9" name="Text Box 13"/>
          <p:cNvSpPr txBox="1">
            <a:spLocks noChangeArrowheads="1"/>
          </p:cNvSpPr>
          <p:nvPr/>
        </p:nvSpPr>
        <p:spPr bwMode="auto">
          <a:xfrm>
            <a:off x="4572000" y="38100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EPA/DHA 850:200</a:t>
            </a:r>
          </a:p>
        </p:txBody>
      </p:sp>
      <p:sp>
        <p:nvSpPr>
          <p:cNvPr id="95240" name="Text Box 14"/>
          <p:cNvSpPr txBox="1">
            <a:spLocks noChangeArrowheads="1"/>
          </p:cNvSpPr>
          <p:nvPr/>
        </p:nvSpPr>
        <p:spPr bwMode="auto">
          <a:xfrm>
            <a:off x="304800" y="38100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EPA/DHA 325:225</a:t>
            </a:r>
          </a:p>
        </p:txBody>
      </p:sp>
      <p:sp>
        <p:nvSpPr>
          <p:cNvPr id="95241" name="Text Box 15"/>
          <p:cNvSpPr txBox="1">
            <a:spLocks noChangeArrowheads="1"/>
          </p:cNvSpPr>
          <p:nvPr/>
        </p:nvSpPr>
        <p:spPr bwMode="auto">
          <a:xfrm>
            <a:off x="6705600" y="38100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EPA/DHA 1060:274</a:t>
            </a:r>
          </a:p>
        </p:txBody>
      </p:sp>
      <p:sp>
        <p:nvSpPr>
          <p:cNvPr id="95242" name="Text Box 16"/>
          <p:cNvSpPr txBox="1">
            <a:spLocks noChangeArrowheads="1"/>
          </p:cNvSpPr>
          <p:nvPr/>
        </p:nvSpPr>
        <p:spPr bwMode="auto">
          <a:xfrm>
            <a:off x="685800" y="4419600"/>
            <a:ext cx="8153400" cy="22923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0000CC"/>
                </a:solidFill>
              </a:rPr>
              <a:t>Quality of products – Source of fish oil and contaminations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0000CC"/>
                </a:solidFill>
              </a:rPr>
              <a:t>Right amount of total omega-3 fatty acids needed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0000CC"/>
                </a:solidFill>
              </a:rPr>
              <a:t>Special ratio of EPA/DHA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0000CC"/>
                </a:solidFill>
              </a:rPr>
              <a:t>Healthy and pathological conditions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0000CC"/>
                </a:solidFill>
              </a:rPr>
              <a:t>USP certification? (Fish oil made by Kirkland Signature, Nutri Plus or Nature Made)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1752600" y="457200"/>
            <a:ext cx="5897563" cy="7016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Metabolism of AA and EPA to the Prostaglandin Subfamily of Eicosanoids</a:t>
            </a:r>
          </a:p>
        </p:txBody>
      </p:sp>
      <p:pic>
        <p:nvPicPr>
          <p:cNvPr id="96258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684963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Text Box 25"/>
          <p:cNvSpPr txBox="1">
            <a:spLocks noChangeArrowheads="1"/>
          </p:cNvSpPr>
          <p:nvPr/>
        </p:nvSpPr>
        <p:spPr bwMode="auto">
          <a:xfrm>
            <a:off x="1295400" y="5334000"/>
            <a:ext cx="75438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Study suggested that PGE2 promote the proliferation, invasion and metastasis of tumor; whereas PGE3 inhibits the proliferation of various cancer cells.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       </a:t>
            </a:r>
            <a:r>
              <a:rPr lang="en-US" sz="1200" b="1" i="1"/>
              <a:t>Yang, P. et al, Journal of Lipid Research, 2004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4400" ker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Hypothesis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rgbClr val="0070C0"/>
                </a:solidFill>
                <a:latin typeface="+mn-lt"/>
              </a:rPr>
              <a:t>Anti-tumor activity of fish oil n-3 fatty acids is associated with  inhibition of PGE</a:t>
            </a:r>
            <a:r>
              <a:rPr lang="en-US" sz="3200" b="1" kern="0" baseline="-25000" dirty="0">
                <a:solidFill>
                  <a:srgbClr val="0070C0"/>
                </a:solidFill>
                <a:latin typeface="+mn-lt"/>
              </a:rPr>
              <a:t>2</a:t>
            </a:r>
            <a:r>
              <a:rPr lang="en-US" sz="3200" b="1" kern="0" dirty="0">
                <a:solidFill>
                  <a:srgbClr val="0070C0"/>
                </a:solidFill>
                <a:latin typeface="+mn-lt"/>
              </a:rPr>
              <a:t> formation and concomitant increased formation of PGE</a:t>
            </a:r>
            <a:r>
              <a:rPr lang="en-US" sz="3200" b="1" kern="0" baseline="-25000" dirty="0">
                <a:solidFill>
                  <a:srgbClr val="0070C0"/>
                </a:solidFill>
                <a:latin typeface="+mn-lt"/>
              </a:rPr>
              <a:t>3 </a:t>
            </a:r>
            <a:r>
              <a:rPr lang="en-US" sz="3200" b="1" kern="0" dirty="0">
                <a:solidFill>
                  <a:srgbClr val="0070C0"/>
                </a:solidFill>
                <a:latin typeface="+mn-lt"/>
              </a:rPr>
              <a:t>in NSCLC cells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effectLst/>
              </a:rPr>
              <a:t>Genetically deletion of COX-2 gene reduced EPA elicited anti-proliferative activity in A549 cells</a:t>
            </a:r>
            <a:r>
              <a:rPr lang="en-US" sz="4000" smtClean="0">
                <a:effectLst/>
              </a:rPr>
              <a:t> </a:t>
            </a:r>
          </a:p>
        </p:txBody>
      </p:sp>
      <p:pic>
        <p:nvPicPr>
          <p:cNvPr id="98306" name="Picture 5"/>
          <p:cNvPicPr>
            <a:picLocks noChangeAspect="1" noChangeArrowheads="1"/>
          </p:cNvPicPr>
          <p:nvPr/>
        </p:nvPicPr>
        <p:blipFill>
          <a:blip r:embed="rId2" cstate="print"/>
          <a:srcRect t="8804"/>
          <a:stretch>
            <a:fillRect/>
          </a:stretch>
        </p:blipFill>
        <p:spPr bwMode="auto">
          <a:xfrm>
            <a:off x="4724400" y="1905000"/>
            <a:ext cx="27432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27432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267200"/>
            <a:ext cx="2911475" cy="1744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830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114800"/>
            <a:ext cx="2895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43888" cy="808038"/>
          </a:xfrm>
        </p:spPr>
        <p:txBody>
          <a:bodyPr/>
          <a:lstStyle/>
          <a:p>
            <a:pPr eaLnBrk="1" hangingPunct="1"/>
            <a:r>
              <a:rPr lang="en-US" b="1" smtClean="0">
                <a:effectLst/>
                <a:latin typeface="Times New Roman" pitchFamily="18" charset="0"/>
              </a:rPr>
              <a:t>Dietary Supplements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0000FF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Congress defined the term "dietary supplement" in the Dietary Supplement Health and Education Act (DSHEA)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 “A dietary supplement is a product taken by mouth that contains a "dietary ingredient" </a:t>
            </a:r>
            <a:r>
              <a:rPr lang="en-US" sz="2400" b="1" u="sng" smtClean="0">
                <a:solidFill>
                  <a:srgbClr val="FF3300"/>
                </a:solidFill>
              </a:rPr>
              <a:t>intended to supplement the diet</a:t>
            </a:r>
            <a:r>
              <a:rPr lang="en-US" sz="2400" smtClean="0"/>
              <a:t>. The "dietary ingredients" in these products may include: </a:t>
            </a:r>
            <a:r>
              <a:rPr lang="en-US" sz="2400" b="1" u="sng" smtClean="0">
                <a:solidFill>
                  <a:srgbClr val="0000CC"/>
                </a:solidFill>
              </a:rPr>
              <a:t>vitamins</a:t>
            </a:r>
            <a:r>
              <a:rPr lang="en-US" sz="2400" b="1" smtClean="0">
                <a:solidFill>
                  <a:srgbClr val="0000CC"/>
                </a:solidFill>
              </a:rPr>
              <a:t>, </a:t>
            </a:r>
            <a:r>
              <a:rPr lang="en-US" sz="2400" b="1" u="sng" smtClean="0">
                <a:solidFill>
                  <a:srgbClr val="0000CC"/>
                </a:solidFill>
              </a:rPr>
              <a:t>minerals</a:t>
            </a:r>
            <a:r>
              <a:rPr lang="en-US" sz="2400" b="1" smtClean="0">
                <a:solidFill>
                  <a:srgbClr val="0000CC"/>
                </a:solidFill>
              </a:rPr>
              <a:t>, </a:t>
            </a:r>
            <a:r>
              <a:rPr lang="en-US" sz="2400" b="1" u="sng" smtClean="0">
                <a:solidFill>
                  <a:srgbClr val="0000CC"/>
                </a:solidFill>
              </a:rPr>
              <a:t>herbs or other botanicals</a:t>
            </a:r>
            <a:r>
              <a:rPr lang="en-US" sz="2400" b="1" smtClean="0">
                <a:solidFill>
                  <a:srgbClr val="0000CC"/>
                </a:solidFill>
              </a:rPr>
              <a:t>, </a:t>
            </a:r>
            <a:r>
              <a:rPr lang="en-US" sz="2400" b="1" u="sng" smtClean="0">
                <a:solidFill>
                  <a:srgbClr val="0000CC"/>
                </a:solidFill>
              </a:rPr>
              <a:t>amino acids</a:t>
            </a:r>
            <a:r>
              <a:rPr lang="en-US" sz="2400" smtClean="0"/>
              <a:t>, and substances such as enzymes, organ tissues, glandulars, and metabolites.”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effectLst/>
              </a:rPr>
              <a:t>The inhibitory effect of EPA or PGE3 in A549 cells was mediated through PI3kinase pathways</a:t>
            </a:r>
          </a:p>
        </p:txBody>
      </p:sp>
      <p:pic>
        <p:nvPicPr>
          <p:cNvPr id="9933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3382963" cy="3027363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933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362200"/>
            <a:ext cx="35052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22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6600"/>
                </a:solidFill>
                <a:latin typeface="Times New Roman" pitchFamily="18" charset="0"/>
              </a:rPr>
              <a:t>Fish Oil derived n-3 Fatty acid EPA inhibits proliferation of NSCLC cells mediated through COX-2 pathways</a:t>
            </a:r>
            <a:r>
              <a:rPr lang="en-US" sz="2000" b="1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0354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31242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097338"/>
            <a:ext cx="32004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600200"/>
            <a:ext cx="36766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185738"/>
            <a:ext cx="9151938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3300">
                <a:latin typeface="Lucida Sans Unicode" pitchFamily="34" charset="0"/>
              </a:rPr>
              <a:t>Fish oil and non-Hodgkin lymphoma</a:t>
            </a:r>
          </a:p>
        </p:txBody>
      </p:sp>
      <p:sp>
        <p:nvSpPr>
          <p:cNvPr id="102402" name="Rectangle 1"/>
          <p:cNvSpPr>
            <a:spLocks noChangeArrowheads="1"/>
          </p:cNvSpPr>
          <p:nvPr/>
        </p:nvSpPr>
        <p:spPr bwMode="auto">
          <a:xfrm>
            <a:off x="3048000" y="2046288"/>
            <a:ext cx="58674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SzPct val="102000"/>
              <a:buFont typeface="Tahoma" pitchFamily="34" charset="0"/>
              <a:buChar char="Ø"/>
            </a:pPr>
            <a:r>
              <a:rPr lang="en-US" altLang="zh-CN" sz="1600" b="1">
                <a:latin typeface="Arial" charset="0"/>
                <a:ea typeface="SimSun"/>
                <a:cs typeface="SimSun"/>
              </a:rPr>
              <a:t> </a:t>
            </a:r>
            <a:r>
              <a:rPr lang="en-US" altLang="zh-CN" sz="1600" b="1">
                <a:solidFill>
                  <a:srgbClr val="000000"/>
                </a:solidFill>
                <a:latin typeface="Arial" charset="0"/>
                <a:ea typeface="SimSun"/>
                <a:cs typeface="SimSun"/>
              </a:rPr>
              <a:t>Specific Aim 1:</a:t>
            </a:r>
            <a:r>
              <a:rPr lang="en-US" altLang="zh-CN" sz="1600">
                <a:solidFill>
                  <a:srgbClr val="000000"/>
                </a:solidFill>
                <a:latin typeface="Arial" charset="0"/>
                <a:ea typeface="SimSun"/>
                <a:cs typeface="SimSun"/>
              </a:rPr>
              <a:t> To identify the effect of EPA and DHA alone or in combination on growth of human NHL cells BJAB (COX-2 over-expressing) and RAJi (COX-2 lacking) cells. </a:t>
            </a:r>
          </a:p>
          <a:p>
            <a:pPr algn="just"/>
            <a:endParaRPr lang="en-US" altLang="zh-CN" sz="1600">
              <a:solidFill>
                <a:srgbClr val="000000"/>
              </a:solidFill>
              <a:latin typeface="Arial" charset="0"/>
              <a:ea typeface="SimSun"/>
              <a:cs typeface="SimSun"/>
            </a:endParaRPr>
          </a:p>
          <a:p>
            <a:pPr algn="just" eaLnBrk="0" hangingPunct="0">
              <a:buFont typeface="Tahoma" pitchFamily="34" charset="0"/>
              <a:buChar char="Ø"/>
            </a:pPr>
            <a:r>
              <a:rPr lang="en-US" altLang="zh-CN" sz="1600" b="1">
                <a:solidFill>
                  <a:srgbClr val="000000"/>
                </a:solidFill>
                <a:latin typeface="Arial" charset="0"/>
                <a:ea typeface="SimSun"/>
                <a:cs typeface="SimSun"/>
              </a:rPr>
              <a:t> Specific Aim 2: </a:t>
            </a:r>
            <a:r>
              <a:rPr lang="en-US" altLang="zh-CN" sz="1600">
                <a:solidFill>
                  <a:srgbClr val="000000"/>
                </a:solidFill>
                <a:latin typeface="Arial" charset="0"/>
                <a:ea typeface="SimSun"/>
                <a:cs typeface="SimSun"/>
              </a:rPr>
              <a:t>To examine eicosanoid metabolism in human normal B cells and NHL cells after exposure to EPA and DHA.</a:t>
            </a:r>
          </a:p>
          <a:p>
            <a:pPr algn="just" eaLnBrk="0" hangingPunct="0"/>
            <a:endParaRPr lang="en-US" altLang="zh-CN" sz="1600">
              <a:solidFill>
                <a:srgbClr val="000000"/>
              </a:solidFill>
              <a:latin typeface="Arial" charset="0"/>
              <a:ea typeface="SimSun"/>
              <a:cs typeface="SimSun"/>
            </a:endParaRPr>
          </a:p>
          <a:p>
            <a:pPr algn="just" eaLnBrk="0" hangingPunct="0">
              <a:buFont typeface="Tahoma" pitchFamily="34" charset="0"/>
              <a:buChar char="Ø"/>
            </a:pPr>
            <a:r>
              <a:rPr lang="en-US" altLang="zh-CN" sz="1600" b="1">
                <a:solidFill>
                  <a:srgbClr val="000000"/>
                </a:solidFill>
                <a:latin typeface="Arial" charset="0"/>
                <a:ea typeface="SimSun"/>
                <a:cs typeface="SimSun"/>
              </a:rPr>
              <a:t> Specific Aim 3</a:t>
            </a:r>
            <a:r>
              <a:rPr lang="en-US" altLang="zh-CN" sz="1600">
                <a:solidFill>
                  <a:srgbClr val="000000"/>
                </a:solidFill>
                <a:latin typeface="Arial" charset="0"/>
                <a:ea typeface="SimSun"/>
                <a:cs typeface="SimSun"/>
              </a:rPr>
              <a:t>: To evaluate the efficacy of EPA, DHA and these two agents combined on tumor growth and eicosanoid metabolism in mouse models of human NHL.</a:t>
            </a:r>
          </a:p>
          <a:p>
            <a:pPr algn="just" eaLnBrk="0" hangingPunct="0">
              <a:buFont typeface="Arial" charset="0"/>
              <a:buChar char="•"/>
            </a:pPr>
            <a:endParaRPr lang="en-US" altLang="zh-CN" sz="1600">
              <a:solidFill>
                <a:srgbClr val="000000"/>
              </a:solidFill>
              <a:latin typeface="Arial" charset="0"/>
              <a:ea typeface="SimSun"/>
              <a:cs typeface="SimSun"/>
            </a:endParaRPr>
          </a:p>
          <a:p>
            <a:pPr algn="just" eaLnBrk="0" hangingPunct="0">
              <a:buFont typeface="Tahoma" pitchFamily="34" charset="0"/>
              <a:buChar char="Ø"/>
            </a:pPr>
            <a:r>
              <a:rPr lang="en-US" altLang="zh-CN" sz="1600" b="1">
                <a:solidFill>
                  <a:srgbClr val="000000"/>
                </a:solidFill>
                <a:latin typeface="Arial" charset="0"/>
                <a:ea typeface="SimSun"/>
                <a:cs typeface="SimSun"/>
              </a:rPr>
              <a:t> Specific Aim 4</a:t>
            </a:r>
            <a:r>
              <a:rPr lang="en-US" altLang="zh-CN" sz="1600">
                <a:solidFill>
                  <a:srgbClr val="000000"/>
                </a:solidFill>
                <a:latin typeface="Arial" charset="0"/>
                <a:ea typeface="SimSun"/>
                <a:cs typeface="SimSun"/>
              </a:rPr>
              <a:t>: To determine the effect of PGE</a:t>
            </a:r>
            <a:r>
              <a:rPr lang="en-US" altLang="zh-CN" sz="1600" baseline="-30000">
                <a:solidFill>
                  <a:srgbClr val="000000"/>
                </a:solidFill>
                <a:latin typeface="Arial" charset="0"/>
                <a:ea typeface="SimSun"/>
                <a:cs typeface="SimSun"/>
              </a:rPr>
              <a:t>2</a:t>
            </a:r>
            <a:r>
              <a:rPr lang="en-US" altLang="zh-CN" sz="1600">
                <a:solidFill>
                  <a:srgbClr val="000000"/>
                </a:solidFill>
                <a:latin typeface="Arial" charset="0"/>
                <a:ea typeface="SimSun"/>
                <a:cs typeface="SimSun"/>
              </a:rPr>
              <a:t> and PGE</a:t>
            </a:r>
            <a:r>
              <a:rPr lang="en-US" altLang="zh-CN" sz="1600" baseline="-30000">
                <a:solidFill>
                  <a:srgbClr val="000000"/>
                </a:solidFill>
                <a:latin typeface="Arial" charset="0"/>
                <a:ea typeface="SimSun"/>
                <a:cs typeface="SimSun"/>
              </a:rPr>
              <a:t>3</a:t>
            </a:r>
            <a:r>
              <a:rPr lang="en-US" altLang="zh-CN" sz="1600">
                <a:solidFill>
                  <a:srgbClr val="000000"/>
                </a:solidFill>
                <a:latin typeface="Arial" charset="0"/>
                <a:ea typeface="SimSun"/>
                <a:cs typeface="SimSun"/>
              </a:rPr>
              <a:t> on cell proliferation, mobility and cAMP-PKA and PI3K/Akt signaling pathways in human normal B cells and NHL cells. 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2797175" cy="297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228600" y="4648200"/>
            <a:ext cx="2590800" cy="762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400">
                <a:solidFill>
                  <a:schemeClr val="bg2"/>
                </a:solidFill>
                <a:latin typeface="Calibri" pitchFamily="34" charset="0"/>
              </a:rPr>
              <a:t> Proposed mechanism of PGE</a:t>
            </a:r>
            <a:r>
              <a:rPr lang="en-US" sz="1400" baseline="-25000">
                <a:solidFill>
                  <a:schemeClr val="bg2"/>
                </a:solidFill>
                <a:latin typeface="Calibri" pitchFamily="34" charset="0"/>
              </a:rPr>
              <a:t>2</a:t>
            </a:r>
            <a:r>
              <a:rPr lang="en-US" sz="1400">
                <a:solidFill>
                  <a:schemeClr val="bg2"/>
                </a:solidFill>
                <a:latin typeface="Calibri" pitchFamily="34" charset="0"/>
              </a:rPr>
              <a:t> and PGE</a:t>
            </a:r>
            <a:r>
              <a:rPr lang="en-US" sz="1400" baseline="-25000">
                <a:solidFill>
                  <a:schemeClr val="bg2"/>
                </a:solidFill>
                <a:latin typeface="Calibri" pitchFamily="34" charset="0"/>
              </a:rPr>
              <a:t>3</a:t>
            </a:r>
            <a:r>
              <a:rPr lang="en-US" sz="1400">
                <a:solidFill>
                  <a:schemeClr val="bg2"/>
                </a:solidFill>
                <a:latin typeface="Calibri" pitchFamily="34" charset="0"/>
              </a:rPr>
              <a:t> mediated cell proliferation and angiogenesis.</a:t>
            </a:r>
            <a:endParaRPr lang="en-US" sz="14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3300">
                <a:latin typeface="Times New Roman" pitchFamily="18" charset="0"/>
              </a:rPr>
              <a:t>Chemopreventive effect of fish oil derived EPA in lung cancer </a:t>
            </a: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52400" y="1638300"/>
            <a:ext cx="8839200" cy="4787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defRPr/>
            </a:pPr>
            <a:r>
              <a:rPr lang="en-US" b="1"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To identify the relationship of COX-2 and EPA on lung tumor development using urethane-treated wild-type and COX-2 deficient FVB mice, and Kras-transgenic mice.</a:t>
            </a:r>
            <a:r>
              <a:rPr lang="en-US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 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 - </a:t>
            </a:r>
            <a:r>
              <a:rPr lang="en-US" sz="1400" b="1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EPA and Lovaza, an FDA approved fish oil product will be the study agents</a:t>
            </a:r>
          </a:p>
          <a:p>
            <a:pPr>
              <a:defRPr/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 -  Anti-Inflammation and tumor development as the end points</a:t>
            </a:r>
          </a:p>
          <a:p>
            <a:pPr>
              <a:defRPr/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 - Eicosanoids, particularly PGE</a:t>
            </a:r>
            <a:r>
              <a:rPr lang="en-US" sz="1400" b="1" baseline="-250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2</a:t>
            </a:r>
            <a:r>
              <a:rPr lang="en-US" sz="1400" b="1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, PGE</a:t>
            </a:r>
            <a:r>
              <a:rPr lang="en-US" sz="1400" b="1" baseline="-250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3</a:t>
            </a:r>
            <a:r>
              <a:rPr lang="en-US" sz="1400" b="1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 and their metabolites as the biomarkers</a:t>
            </a:r>
          </a:p>
          <a:p>
            <a:pPr eaLnBrk="0" hangingPunct="0">
              <a:defRPr/>
            </a:pPr>
            <a:endParaRPr lang="en-US" b="1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 To determine the tumor growth-suppressing effects </a:t>
            </a:r>
            <a:r>
              <a:rPr lang="en-US" b="1" i="1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in vitro</a:t>
            </a:r>
            <a:r>
              <a:rPr lang="en-US" b="1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 of different ratios of PGE</a:t>
            </a:r>
            <a:r>
              <a:rPr lang="en-US" b="1" baseline="-300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3</a:t>
            </a:r>
            <a:r>
              <a:rPr lang="en-US" b="1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:PGE</a:t>
            </a:r>
            <a:r>
              <a:rPr lang="en-US" b="1" baseline="-300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2</a:t>
            </a:r>
            <a:r>
              <a:rPr lang="en-US" b="1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 and the mechanisms by which these effects occur. The effects will be assessed in the COX-2 expressing or COX-2 null human lung cancer cells. </a:t>
            </a:r>
          </a:p>
          <a:p>
            <a:pPr eaLnBrk="0" hangingPunct="0"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  </a:t>
            </a:r>
            <a:endParaRPr lang="en-US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  <a:p>
            <a:pPr eaLnBrk="0" hangingPunct="0">
              <a:defRPr/>
            </a:pPr>
            <a:endParaRPr lang="en-US" b="1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 To identify the role of PGE</a:t>
            </a:r>
            <a:r>
              <a:rPr lang="en-US" b="1" baseline="-300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2</a:t>
            </a:r>
            <a:r>
              <a:rPr lang="en-US" b="1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 receptors in the anti-proliferative effect of fish oil-derived PGE</a:t>
            </a:r>
            <a:r>
              <a:rPr lang="en-US" b="1" baseline="-300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3</a:t>
            </a:r>
            <a:r>
              <a:rPr lang="en-US" b="1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. </a:t>
            </a:r>
          </a:p>
          <a:p>
            <a:pPr eaLnBrk="0" hangingPunct="0"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 - </a:t>
            </a:r>
            <a:r>
              <a:rPr lang="en-US" sz="1400" b="1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Binding capacity of PGE</a:t>
            </a:r>
            <a:r>
              <a:rPr lang="en-US" sz="1400" b="1" baseline="-250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2</a:t>
            </a:r>
            <a:r>
              <a:rPr lang="en-US" sz="1400" b="1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 and PGE</a:t>
            </a:r>
            <a:r>
              <a:rPr lang="en-US" sz="1400" b="1" baseline="-250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3</a:t>
            </a:r>
            <a:r>
              <a:rPr lang="en-US" sz="1400" b="1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 to EP receptors</a:t>
            </a:r>
          </a:p>
          <a:p>
            <a:pPr eaLnBrk="0" hangingPunct="0">
              <a:defRPr/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 -  Cell signaling of EP2 and EP4 receptors response to PGE</a:t>
            </a:r>
            <a:r>
              <a:rPr lang="en-US" sz="1400" b="1" baseline="-250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2</a:t>
            </a:r>
            <a:r>
              <a:rPr lang="en-US" sz="1400" b="1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 and PGE</a:t>
            </a:r>
            <a:r>
              <a:rPr lang="en-US" sz="1400" b="1" baseline="-250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3</a:t>
            </a:r>
          </a:p>
          <a:p>
            <a:pPr eaLnBrk="0" hangingPunct="0">
              <a:defRPr/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 -  Chemopreventive effect on urethane-induced lung cancer in EP2 and EP4 knockout mice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3724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Text Box 12"/>
          <p:cNvSpPr txBox="1">
            <a:spLocks noChangeArrowheads="1"/>
          </p:cNvSpPr>
          <p:nvPr/>
        </p:nvSpPr>
        <p:spPr bwMode="auto">
          <a:xfrm>
            <a:off x="609600" y="4953000"/>
            <a:ext cx="7848600" cy="15589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</a:rPr>
              <a:t>Study agent: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sz="1600" b="1">
                <a:solidFill>
                  <a:srgbClr val="000099"/>
                </a:solidFill>
              </a:rPr>
              <a:t>4 1-g gelatin capsules per day containing 2.2 g EPA and 240 mg DHA (EPA: DHA; 9:1)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sz="1600" b="1">
                <a:solidFill>
                  <a:srgbClr val="000099"/>
                </a:solidFill>
              </a:rPr>
              <a:t>7.5 ml liquid fish oil per day (2.2 g EPA and 500 mg DHA; EPA:DHA; 4:1)</a:t>
            </a:r>
          </a:p>
        </p:txBody>
      </p:sp>
      <p:pic>
        <p:nvPicPr>
          <p:cNvPr id="10445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601186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14600"/>
            <a:ext cx="7783513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Rectangle 6"/>
          <p:cNvSpPr>
            <a:spLocks noChangeArrowheads="1"/>
          </p:cNvSpPr>
          <p:nvPr/>
        </p:nvSpPr>
        <p:spPr bwMode="auto">
          <a:xfrm>
            <a:off x="609600" y="4038600"/>
            <a:ext cx="76200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Text Box 7"/>
          <p:cNvSpPr txBox="1">
            <a:spLocks noChangeArrowheads="1"/>
          </p:cNvSpPr>
          <p:nvPr/>
        </p:nvSpPr>
        <p:spPr bwMode="auto">
          <a:xfrm>
            <a:off x="838200" y="5410200"/>
            <a:ext cx="7467600" cy="6413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 special information was provided with respect to the type of fish oils administered.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5757863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8" name="Rectangle 4"/>
          <p:cNvSpPr>
            <a:spLocks noChangeArrowheads="1"/>
          </p:cNvSpPr>
          <p:nvPr/>
        </p:nvSpPr>
        <p:spPr bwMode="auto">
          <a:xfrm>
            <a:off x="533400" y="4972050"/>
            <a:ext cx="5638800" cy="1066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649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676400"/>
            <a:ext cx="273843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038600"/>
            <a:ext cx="2449513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" name="Title 1"/>
          <p:cNvSpPr>
            <a:spLocks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Expression of the Fat-1 gene diminishes prostate cancer growth in vivo through enhancing apoptosis and inhibiting GSK-3 beta phosphorylation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396875"/>
            <a:ext cx="868045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204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43888" cy="762000"/>
          </a:xfrm>
          <a:noFill/>
        </p:spPr>
        <p:txBody>
          <a:bodyPr/>
          <a:lstStyle/>
          <a:p>
            <a:r>
              <a:rPr lang="en-US" sz="3600" b="1" smtClean="0">
                <a:effectLst/>
              </a:rPr>
              <a:t>FDA Regulations</a:t>
            </a:r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456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smtClean="0"/>
              <a:t>Dietary Supplement Health and Education Act (DSHEA) was assigned into law by President Clinton in 1994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="1" smtClean="0"/>
          </a:p>
          <a:p>
            <a:pPr>
              <a:lnSpc>
                <a:spcPct val="90000"/>
              </a:lnSpc>
            </a:pPr>
            <a:r>
              <a:rPr lang="en-US" sz="2000" b="1" smtClean="0"/>
              <a:t>Create a new regulatory framework for the safety and labeling of dietary supplements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="1" smtClean="0"/>
          </a:p>
          <a:p>
            <a:pPr>
              <a:lnSpc>
                <a:spcPct val="90000"/>
              </a:lnSpc>
            </a:pPr>
            <a:r>
              <a:rPr lang="en-US" sz="2000" b="1" smtClean="0"/>
              <a:t>A firm is responsible for the safety of product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="1" smtClean="0"/>
          </a:p>
          <a:p>
            <a:pPr>
              <a:lnSpc>
                <a:spcPct val="90000"/>
              </a:lnSpc>
            </a:pPr>
            <a:r>
              <a:rPr lang="en-US" sz="2000" b="1" smtClean="0"/>
              <a:t>Dietary supplements do not need approved by FDA before they are marketed</a:t>
            </a:r>
          </a:p>
          <a:p>
            <a:pPr>
              <a:lnSpc>
                <a:spcPct val="90000"/>
              </a:lnSpc>
            </a:pPr>
            <a:endParaRPr lang="en-US" sz="2000" b="1" smtClean="0"/>
          </a:p>
          <a:p>
            <a:pPr>
              <a:lnSpc>
                <a:spcPct val="90000"/>
              </a:lnSpc>
            </a:pPr>
            <a:r>
              <a:rPr lang="en-US" sz="2000" b="1" smtClean="0"/>
              <a:t>No health claim is allowed in the product</a:t>
            </a:r>
          </a:p>
          <a:p>
            <a:pPr>
              <a:lnSpc>
                <a:spcPct val="90000"/>
              </a:lnSpc>
            </a:pPr>
            <a:endParaRPr 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  <a:noFill/>
          <a:ln/>
        </p:spPr>
        <p:txBody>
          <a:bodyPr/>
          <a:lstStyle/>
          <a:p>
            <a:r>
              <a:rPr lang="en-US" sz="4000" smtClean="0">
                <a:effectLst/>
              </a:rPr>
              <a:t>Is Flaxseed safe for someone with breast cancer?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Flaxseed powder is a rich source of lignans which has ability to influence estrogen production and metabolism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8243888" cy="427038"/>
          </a:xfrm>
          <a:noFill/>
        </p:spPr>
        <p:txBody>
          <a:bodyPr/>
          <a:lstStyle/>
          <a:p>
            <a:r>
              <a:rPr lang="en-US" sz="2800" b="1" smtClean="0">
                <a:effectLst/>
              </a:rPr>
              <a:t>The effect of flaxseed and breast cancer</a:t>
            </a:r>
          </a:p>
        </p:txBody>
      </p:sp>
      <p:sp>
        <p:nvSpPr>
          <p:cNvPr id="109570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b="1" dirty="0" smtClean="0"/>
              <a:t>Reduced tumor growth and </a:t>
            </a:r>
            <a:r>
              <a:rPr lang="en-US" sz="1600" b="1" dirty="0" err="1" smtClean="0"/>
              <a:t>sensitises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tamoxifen</a:t>
            </a:r>
            <a:r>
              <a:rPr lang="en-US" sz="1600" b="1" dirty="0" smtClean="0"/>
              <a:t> treatment of MCF-7 </a:t>
            </a:r>
            <a:r>
              <a:rPr lang="en-US" sz="1600" b="1" dirty="0" err="1" smtClean="0"/>
              <a:t>xenograft</a:t>
            </a:r>
            <a:r>
              <a:rPr lang="en-US" sz="1600" b="1" dirty="0" smtClean="0"/>
              <a:t> model either at regular or high levels of circulating estrogen</a:t>
            </a:r>
            <a:r>
              <a:rPr lang="en-US" sz="1400" b="1" dirty="0" smtClean="0"/>
              <a:t> (</a:t>
            </a:r>
            <a:r>
              <a:rPr lang="en-US" sz="1000" i="1" dirty="0" err="1" smtClean="0"/>
              <a:t>Truan</a:t>
            </a:r>
            <a:r>
              <a:rPr lang="en-US" sz="1000" i="1" dirty="0" smtClean="0"/>
              <a:t> JS, et al., Mol </a:t>
            </a:r>
            <a:r>
              <a:rPr lang="en-US" sz="1000" i="1" dirty="0" err="1" smtClean="0"/>
              <a:t>Nutr</a:t>
            </a:r>
            <a:r>
              <a:rPr lang="en-US" sz="1000" i="1" dirty="0" smtClean="0"/>
              <a:t> Food Res, 2010; Chen J, J </a:t>
            </a:r>
            <a:r>
              <a:rPr lang="en-US" sz="1000" i="1" dirty="0" err="1" smtClean="0"/>
              <a:t>Nutr</a:t>
            </a:r>
            <a:r>
              <a:rPr lang="en-US" sz="1000" i="1" dirty="0" smtClean="0"/>
              <a:t>, 2009</a:t>
            </a:r>
            <a:r>
              <a:rPr lang="en-US" sz="1200" b="1" dirty="0" smtClean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 b="1" dirty="0" smtClean="0"/>
          </a:p>
          <a:p>
            <a:pPr>
              <a:lnSpc>
                <a:spcPct val="80000"/>
              </a:lnSpc>
            </a:pPr>
            <a:r>
              <a:rPr lang="en-US" sz="1600" b="1" dirty="0" smtClean="0"/>
              <a:t>Flaxseed powder decreased release of IL-1</a:t>
            </a:r>
            <a:r>
              <a:rPr lang="en-US" sz="1600" b="1" dirty="0" smtClean="0">
                <a:sym typeface="Symbol" pitchFamily="18" charset="2"/>
              </a:rPr>
              <a:t> derived from </a:t>
            </a:r>
            <a:r>
              <a:rPr lang="en-US" sz="1600" b="1" dirty="0" err="1" smtClean="0">
                <a:sym typeface="Symbol" pitchFamily="18" charset="2"/>
              </a:rPr>
              <a:t>murine</a:t>
            </a:r>
            <a:r>
              <a:rPr lang="en-US" sz="1600" b="1" dirty="0" smtClean="0">
                <a:sym typeface="Symbol" pitchFamily="18" charset="2"/>
              </a:rPr>
              <a:t> </a:t>
            </a:r>
            <a:r>
              <a:rPr lang="en-US" sz="1600" b="1" dirty="0" err="1" smtClean="0">
                <a:sym typeface="Symbol" pitchFamily="18" charset="2"/>
              </a:rPr>
              <a:t>stroma</a:t>
            </a:r>
            <a:r>
              <a:rPr lang="en-US" sz="1600" b="1" dirty="0" smtClean="0">
                <a:sym typeface="Symbol" pitchFamily="18" charset="2"/>
              </a:rPr>
              <a:t> and </a:t>
            </a:r>
            <a:r>
              <a:rPr lang="en-US" sz="1600" b="1" dirty="0" err="1" smtClean="0">
                <a:sym typeface="Symbol" pitchFamily="18" charset="2"/>
              </a:rPr>
              <a:t>microvessel</a:t>
            </a:r>
            <a:r>
              <a:rPr lang="en-US" sz="1600" b="1" dirty="0" smtClean="0">
                <a:sym typeface="Symbol" pitchFamily="18" charset="2"/>
              </a:rPr>
              <a:t> density, suggesting inhibition of angiogenesis in breast cancer</a:t>
            </a:r>
            <a:r>
              <a:rPr lang="en-US" sz="1600" dirty="0" smtClean="0">
                <a:sym typeface="Symbol" pitchFamily="18" charset="2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sz="1600" b="1" dirty="0" smtClean="0">
                <a:sym typeface="Symbol" pitchFamily="18" charset="2"/>
              </a:rPr>
              <a:t>Flaxseed oil (</a:t>
            </a:r>
            <a:r>
              <a:rPr lang="en-US" sz="1600" b="1" dirty="0" err="1" smtClean="0">
                <a:sym typeface="Symbol" pitchFamily="18" charset="2"/>
              </a:rPr>
              <a:t>Pizzey</a:t>
            </a:r>
            <a:r>
              <a:rPr lang="en-US" sz="1600" b="1" dirty="0" smtClean="0">
                <a:sym typeface="Symbol" pitchFamily="18" charset="2"/>
              </a:rPr>
              <a:t> Nutritionals, Canada) augmented tumor-reducing effects of </a:t>
            </a:r>
            <a:r>
              <a:rPr lang="en-US" sz="1600" b="1" dirty="0" err="1" smtClean="0">
                <a:sym typeface="Symbol" pitchFamily="18" charset="2"/>
              </a:rPr>
              <a:t>trastuzumab</a:t>
            </a:r>
            <a:r>
              <a:rPr lang="en-US" sz="1600" b="1" dirty="0" smtClean="0">
                <a:sym typeface="Symbol" pitchFamily="18" charset="2"/>
              </a:rPr>
              <a:t> (primary drug for HER2 positive patient) in HER2 </a:t>
            </a:r>
            <a:r>
              <a:rPr lang="en-US" sz="1600" b="1" dirty="0" err="1" smtClean="0">
                <a:sym typeface="Symbol" pitchFamily="18" charset="2"/>
              </a:rPr>
              <a:t>overexpressing</a:t>
            </a:r>
            <a:r>
              <a:rPr lang="en-US" sz="1600" b="1" dirty="0" smtClean="0">
                <a:sym typeface="Symbol" pitchFamily="18" charset="2"/>
              </a:rPr>
              <a:t> tumor (BT-474).</a:t>
            </a:r>
            <a:r>
              <a:rPr lang="en-US" sz="1400" dirty="0" smtClean="0">
                <a:sym typeface="Symbol" pitchFamily="18" charset="2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sz="1600" b="1" dirty="0" smtClean="0">
                <a:sym typeface="Symbol" pitchFamily="18" charset="2"/>
              </a:rPr>
              <a:t>Flaxseed powder did not alter the estrogen metabolism in postmenopausal women</a:t>
            </a:r>
            <a:r>
              <a:rPr lang="en-US" sz="1200" dirty="0" smtClean="0">
                <a:sym typeface="Symbol" pitchFamily="18" charset="2"/>
              </a:rPr>
              <a:t> (</a:t>
            </a:r>
            <a:r>
              <a:rPr lang="en-US" sz="1200" i="1" dirty="0" err="1" smtClean="0">
                <a:sym typeface="Symbol" pitchFamily="18" charset="2"/>
              </a:rPr>
              <a:t>Strugeon</a:t>
            </a:r>
            <a:r>
              <a:rPr lang="en-US" sz="1200" i="1" dirty="0" smtClean="0">
                <a:sym typeface="Symbol" pitchFamily="18" charset="2"/>
              </a:rPr>
              <a:t> SR, et al., </a:t>
            </a:r>
            <a:r>
              <a:rPr lang="en-US" sz="1200" i="1" dirty="0" err="1" smtClean="0">
                <a:sym typeface="Symbol" pitchFamily="18" charset="2"/>
              </a:rPr>
              <a:t>Nutr</a:t>
            </a:r>
            <a:r>
              <a:rPr lang="en-US" sz="1200" i="1" dirty="0" smtClean="0">
                <a:sym typeface="Symbol" pitchFamily="18" charset="2"/>
              </a:rPr>
              <a:t> Cancer, 2010)</a:t>
            </a:r>
          </a:p>
          <a:p>
            <a:pPr>
              <a:lnSpc>
                <a:spcPct val="80000"/>
              </a:lnSpc>
            </a:pPr>
            <a:endParaRPr lang="en-US" sz="1200" i="1" dirty="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sz="1600" b="1" dirty="0" smtClean="0"/>
              <a:t>Flaxseed powder attenuated soy protein isolate induced breast cancer development in MCF-7 bearing mice, suggesting soy protein and flaxseed differentially modulate tumor markers and cell signaling pathways</a:t>
            </a:r>
            <a:r>
              <a:rPr lang="en-US" sz="1600" i="1" dirty="0" smtClean="0"/>
              <a:t> (</a:t>
            </a:r>
            <a:r>
              <a:rPr lang="en-US" sz="1200" i="1" dirty="0" smtClean="0"/>
              <a:t>Power KA, et al., J Steroid </a:t>
            </a:r>
            <a:r>
              <a:rPr lang="en-US" sz="1200" i="1" dirty="0" err="1" smtClean="0"/>
              <a:t>Biochem</a:t>
            </a:r>
            <a:r>
              <a:rPr lang="en-US" sz="1200" i="1" dirty="0" smtClean="0"/>
              <a:t> Mol </a:t>
            </a:r>
            <a:r>
              <a:rPr lang="en-US" sz="1200" i="1" dirty="0" err="1" smtClean="0"/>
              <a:t>Biol</a:t>
            </a:r>
            <a:r>
              <a:rPr lang="en-US" sz="1200" i="1" dirty="0" smtClean="0"/>
              <a:t>, 2008) </a:t>
            </a:r>
          </a:p>
          <a:p>
            <a:pPr>
              <a:lnSpc>
                <a:spcPct val="80000"/>
              </a:lnSpc>
            </a:pPr>
            <a:endParaRPr lang="en-US" sz="1200" i="1" dirty="0" smtClean="0"/>
          </a:p>
          <a:p>
            <a:pPr>
              <a:lnSpc>
                <a:spcPct val="80000"/>
              </a:lnSpc>
            </a:pPr>
            <a:r>
              <a:rPr lang="en-US" sz="1400" b="1" i="1" dirty="0" smtClean="0"/>
              <a:t>Mechanistically, Flaxseed has ability to inhibit angiogenesis, IGF-1alpha, and VEGF pathways.</a:t>
            </a:r>
          </a:p>
          <a:p>
            <a:pPr>
              <a:lnSpc>
                <a:spcPct val="80000"/>
              </a:lnSpc>
            </a:pPr>
            <a:endParaRPr lang="en-US" sz="1400" b="1" i="1" dirty="0" smtClean="0"/>
          </a:p>
          <a:p>
            <a:pPr>
              <a:lnSpc>
                <a:spcPct val="80000"/>
              </a:lnSpc>
            </a:pPr>
            <a:r>
              <a:rPr lang="en-US" sz="1600" b="1" i="1" dirty="0" smtClean="0"/>
              <a:t>The inhibitory effect of </a:t>
            </a:r>
            <a:r>
              <a:rPr lang="en-US" sz="1600" i="1" dirty="0" smtClean="0"/>
              <a:t>flaxseed</a:t>
            </a:r>
            <a:r>
              <a:rPr lang="en-US" sz="1600" b="1" i="1" dirty="0" smtClean="0"/>
              <a:t> on the growth and metastasis of estrogen receptor negative human </a:t>
            </a:r>
            <a:r>
              <a:rPr lang="en-US" sz="1600" i="1" dirty="0" smtClean="0"/>
              <a:t>breast cancer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xenograftsis</a:t>
            </a:r>
            <a:r>
              <a:rPr lang="en-US" sz="1600" b="1" i="1" dirty="0" smtClean="0"/>
              <a:t> attributed to both its </a:t>
            </a:r>
            <a:r>
              <a:rPr lang="en-US" sz="1600" b="1" i="1" dirty="0" err="1" smtClean="0"/>
              <a:t>lignan</a:t>
            </a:r>
            <a:r>
              <a:rPr lang="en-US" sz="1600" b="1" i="1" dirty="0" smtClean="0"/>
              <a:t> and oil components.</a:t>
            </a:r>
          </a:p>
          <a:p>
            <a:pPr>
              <a:lnSpc>
                <a:spcPct val="80000"/>
              </a:lnSpc>
            </a:pPr>
            <a:endParaRPr lang="en-US" sz="1400" b="1" i="1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98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62230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6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371600"/>
            <a:ext cx="2586038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6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21288"/>
            <a:ext cx="54102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  <a:noFill/>
          <a:ln/>
        </p:spPr>
        <p:txBody>
          <a:bodyPr/>
          <a:lstStyle/>
          <a:p>
            <a:r>
              <a:rPr lang="en-US" sz="4000" smtClean="0">
                <a:effectLst/>
              </a:rPr>
              <a:t>Soy: another phytoestrogen containing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19467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8001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676400"/>
            <a:ext cx="4668838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3048000" y="3886200"/>
            <a:ext cx="3429000" cy="0"/>
          </a:xfrm>
          <a:prstGeom prst="line">
            <a:avLst/>
          </a:prstGeom>
          <a:noFill/>
          <a:ln w="158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2133600" y="4038600"/>
            <a:ext cx="4419600" cy="0"/>
          </a:xfrm>
          <a:prstGeom prst="line">
            <a:avLst/>
          </a:prstGeom>
          <a:noFill/>
          <a:ln w="158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9" name="Line 9"/>
          <p:cNvSpPr>
            <a:spLocks noChangeShapeType="1"/>
          </p:cNvSpPr>
          <p:nvPr/>
        </p:nvSpPr>
        <p:spPr bwMode="auto">
          <a:xfrm>
            <a:off x="2133600" y="4267200"/>
            <a:ext cx="4343400" cy="0"/>
          </a:xfrm>
          <a:prstGeom prst="line">
            <a:avLst/>
          </a:prstGeom>
          <a:noFill/>
          <a:ln w="158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0" name="Line 10"/>
          <p:cNvSpPr>
            <a:spLocks noChangeShapeType="1"/>
          </p:cNvSpPr>
          <p:nvPr/>
        </p:nvSpPr>
        <p:spPr bwMode="auto">
          <a:xfrm>
            <a:off x="2133600" y="4419600"/>
            <a:ext cx="4343400" cy="0"/>
          </a:xfrm>
          <a:prstGeom prst="line">
            <a:avLst/>
          </a:prstGeom>
          <a:noFill/>
          <a:ln w="158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1" name="Line 11"/>
          <p:cNvSpPr>
            <a:spLocks noChangeShapeType="1"/>
          </p:cNvSpPr>
          <p:nvPr/>
        </p:nvSpPr>
        <p:spPr bwMode="auto">
          <a:xfrm>
            <a:off x="2133600" y="4572000"/>
            <a:ext cx="4419600" cy="0"/>
          </a:xfrm>
          <a:prstGeom prst="line">
            <a:avLst/>
          </a:prstGeom>
          <a:noFill/>
          <a:ln w="158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2" name="Line 12"/>
          <p:cNvSpPr>
            <a:spLocks noChangeShapeType="1"/>
          </p:cNvSpPr>
          <p:nvPr/>
        </p:nvSpPr>
        <p:spPr bwMode="auto">
          <a:xfrm>
            <a:off x="2209800" y="4724400"/>
            <a:ext cx="3962400" cy="0"/>
          </a:xfrm>
          <a:prstGeom prst="line">
            <a:avLst/>
          </a:prstGeom>
          <a:noFill/>
          <a:ln w="158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3" name="Line 13"/>
          <p:cNvSpPr>
            <a:spLocks noChangeShapeType="1"/>
          </p:cNvSpPr>
          <p:nvPr/>
        </p:nvSpPr>
        <p:spPr bwMode="auto">
          <a:xfrm>
            <a:off x="6248400" y="4724400"/>
            <a:ext cx="228600" cy="0"/>
          </a:xfrm>
          <a:prstGeom prst="line">
            <a:avLst/>
          </a:prstGeom>
          <a:noFill/>
          <a:ln w="158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4" name="Line 14"/>
          <p:cNvSpPr>
            <a:spLocks noChangeShapeType="1"/>
          </p:cNvSpPr>
          <p:nvPr/>
        </p:nvSpPr>
        <p:spPr bwMode="auto">
          <a:xfrm>
            <a:off x="2133600" y="4953000"/>
            <a:ext cx="4419600" cy="0"/>
          </a:xfrm>
          <a:prstGeom prst="line">
            <a:avLst/>
          </a:prstGeom>
          <a:noFill/>
          <a:ln w="158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5" name="Line 15"/>
          <p:cNvSpPr>
            <a:spLocks noChangeShapeType="1"/>
          </p:cNvSpPr>
          <p:nvPr/>
        </p:nvSpPr>
        <p:spPr bwMode="auto">
          <a:xfrm>
            <a:off x="2133600" y="5076825"/>
            <a:ext cx="4419600" cy="0"/>
          </a:xfrm>
          <a:prstGeom prst="line">
            <a:avLst/>
          </a:prstGeom>
          <a:noFill/>
          <a:ln w="158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ffectLst/>
              </a:rPr>
              <a:t>Structure of Estrodial and Phytoestrogen in Soy</a:t>
            </a:r>
          </a:p>
        </p:txBody>
      </p:sp>
      <p:pic>
        <p:nvPicPr>
          <p:cNvPr id="159750" name="Picture 6" descr="File:Estradiol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2914650" cy="1781175"/>
          </a:xfrm>
          <a:prstGeom prst="rect">
            <a:avLst/>
          </a:prstGeom>
          <a:noFill/>
        </p:spPr>
      </p:pic>
      <p:pic>
        <p:nvPicPr>
          <p:cNvPr id="159752" name="Picture 8" descr="File:Genistein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81200"/>
            <a:ext cx="3543300" cy="2047875"/>
          </a:xfrm>
          <a:prstGeom prst="rect">
            <a:avLst/>
          </a:prstGeom>
          <a:noFill/>
        </p:spPr>
      </p:pic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5715000" y="3886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Genistein</a:t>
            </a:r>
          </a:p>
        </p:txBody>
      </p:sp>
      <p:pic>
        <p:nvPicPr>
          <p:cNvPr id="159755" name="Picture 11" descr="File:Genistin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4343400"/>
            <a:ext cx="4152900" cy="1741488"/>
          </a:xfrm>
          <a:prstGeom prst="rect">
            <a:avLst/>
          </a:prstGeom>
          <a:noFill/>
        </p:spPr>
      </p:pic>
      <p:sp>
        <p:nvSpPr>
          <p:cNvPr id="159756" name="Text Box 12"/>
          <p:cNvSpPr txBox="1">
            <a:spLocks noChangeArrowheads="1"/>
          </p:cNvSpPr>
          <p:nvPr/>
        </p:nvSpPr>
        <p:spPr bwMode="auto">
          <a:xfrm>
            <a:off x="6019800" y="6248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Genistin</a:t>
            </a:r>
          </a:p>
        </p:txBody>
      </p:sp>
      <p:sp>
        <p:nvSpPr>
          <p:cNvPr id="159757" name="Text Box 13"/>
          <p:cNvSpPr txBox="1">
            <a:spLocks noChangeArrowheads="1"/>
          </p:cNvSpPr>
          <p:nvPr/>
        </p:nvSpPr>
        <p:spPr bwMode="auto">
          <a:xfrm>
            <a:off x="1143000" y="41910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Estrodial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96288" cy="1112838"/>
          </a:xfrm>
          <a:noFill/>
          <a:ln/>
        </p:spPr>
        <p:txBody>
          <a:bodyPr/>
          <a:lstStyle/>
          <a:p>
            <a:r>
              <a:rPr lang="en-US" sz="3600" b="1" smtClean="0">
                <a:effectLst/>
              </a:rPr>
              <a:t>Soy Phytoestrogen and Estrogen Receptors (ERs)</a:t>
            </a: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smtClean="0"/>
              <a:t>Two estrogen receptors: ER</a:t>
            </a:r>
            <a:r>
              <a:rPr lang="en-US" sz="1800" b="1" smtClean="0">
                <a:sym typeface="Symbol" pitchFamily="18" charset="2"/>
              </a:rPr>
              <a:t> and ER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b="1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sz="1800" b="1" smtClean="0"/>
              <a:t>ER</a:t>
            </a:r>
            <a:r>
              <a:rPr lang="en-US" sz="1800" b="1" smtClean="0">
                <a:sym typeface="Symbol" pitchFamily="18" charset="2"/>
              </a:rPr>
              <a:t> mediates the proliferative actions of estrogens; whereas ER binds to ER  and inhibits its action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b="1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sz="1800" b="1" smtClean="0">
                <a:sym typeface="Symbol" pitchFamily="18" charset="2"/>
              </a:rPr>
              <a:t>ER is expressed at a significantly higher level than </a:t>
            </a:r>
            <a:r>
              <a:rPr lang="en-US" sz="1800" b="1" smtClean="0"/>
              <a:t>ER</a:t>
            </a:r>
            <a:r>
              <a:rPr lang="en-US" sz="1800" b="1" smtClean="0">
                <a:sym typeface="Symbol" pitchFamily="18" charset="2"/>
              </a:rPr>
              <a:t> during early development and normal adult breast</a:t>
            </a:r>
          </a:p>
          <a:p>
            <a:pPr>
              <a:lnSpc>
                <a:spcPct val="80000"/>
              </a:lnSpc>
            </a:pPr>
            <a:endParaRPr lang="en-US" sz="1800" b="1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sz="1800" b="1" smtClean="0"/>
              <a:t>Levels of ER</a:t>
            </a:r>
            <a:r>
              <a:rPr lang="en-US" sz="1800" b="1" smtClean="0">
                <a:sym typeface="Symbol" pitchFamily="18" charset="2"/>
              </a:rPr>
              <a:t> are higher than that of ER in breast tumor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sz="1800" b="1" smtClean="0">
                <a:sym typeface="Symbol" pitchFamily="18" charset="2"/>
              </a:rPr>
              <a:t>Genistein preferably binds to ER particularly when it is at relatively lower dose (~5-8 nM), but it does have equal binding capability to ER like estrodial.</a:t>
            </a:r>
          </a:p>
          <a:p>
            <a:pPr>
              <a:lnSpc>
                <a:spcPct val="80000"/>
              </a:lnSpc>
            </a:pPr>
            <a:endParaRPr lang="en-US" sz="1800" b="1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sz="1800" b="1" smtClean="0">
                <a:sym typeface="Symbol" pitchFamily="18" charset="2"/>
              </a:rPr>
              <a:t>Genistein appears bind and activate ER in breast tumor because it upregulates estrogen responsive genes, such as pS2 and c-fos.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b="1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b="1" smtClean="0">
                <a:effectLst/>
              </a:rPr>
              <a:t>The Effect of Phytoestrogens</a:t>
            </a:r>
            <a:r>
              <a:rPr lang="en-US" sz="4000" b="1" smtClean="0">
                <a:effectLst/>
              </a:rPr>
              <a:t> </a:t>
            </a:r>
            <a:r>
              <a:rPr lang="en-US" sz="2800" b="1" smtClean="0">
                <a:effectLst/>
              </a:rPr>
              <a:t>and Other Soy Products on the Growth of MCF-7 Xenograft Models</a:t>
            </a:r>
          </a:p>
        </p:txBody>
      </p:sp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9147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1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905000"/>
            <a:ext cx="4819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43888" cy="1314450"/>
          </a:xfrm>
          <a:noFill/>
          <a:ln/>
        </p:spPr>
        <p:txBody>
          <a:bodyPr/>
          <a:lstStyle/>
          <a:p>
            <a:r>
              <a:rPr lang="en-US" sz="3600" b="1" smtClean="0">
                <a:effectLst/>
              </a:rPr>
              <a:t>Plausible Mechanism of Genistein</a:t>
            </a:r>
          </a:p>
        </p:txBody>
      </p:sp>
      <p:pic>
        <p:nvPicPr>
          <p:cNvPr id="1730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562600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43888" cy="704850"/>
          </a:xfrm>
          <a:noFill/>
          <a:ln/>
        </p:spPr>
        <p:txBody>
          <a:bodyPr/>
          <a:lstStyle/>
          <a:p>
            <a:r>
              <a:rPr lang="en-US" sz="3200" b="1" smtClean="0">
                <a:effectLst/>
              </a:rPr>
              <a:t>Results of Western Women Studies</a:t>
            </a:r>
          </a:p>
        </p:txBody>
      </p:sp>
      <p:pic>
        <p:nvPicPr>
          <p:cNvPr id="1669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64008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6477000" y="1828800"/>
            <a:ext cx="2514600" cy="3535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/>
              <a:t>No protective effect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/>
              <a:t>Almost significantly increased risk of recurrence among those not taking tamoxifen and having the highest intake of genistein and daidzein</a:t>
            </a:r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381000" y="6172200"/>
            <a:ext cx="640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Total of 1954 patients were included in this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89305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43888" cy="655638"/>
          </a:xfrm>
          <a:noFill/>
        </p:spPr>
        <p:txBody>
          <a:bodyPr/>
          <a:lstStyle/>
          <a:p>
            <a:r>
              <a:rPr lang="en-US" sz="4000" smtClean="0">
                <a:effectLst/>
              </a:rPr>
              <a:t>CAM Use in US in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43888" cy="655638"/>
          </a:xfrm>
          <a:noFill/>
          <a:ln/>
        </p:spPr>
        <p:txBody>
          <a:bodyPr/>
          <a:lstStyle/>
          <a:p>
            <a:r>
              <a:rPr lang="en-US" sz="3200" b="1" smtClean="0">
                <a:effectLst/>
              </a:rPr>
              <a:t>Results of Chinese Women Studies</a:t>
            </a:r>
          </a:p>
        </p:txBody>
      </p:sp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5927725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609600" y="61722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Total of 5042 breast cancer survivors</a:t>
            </a: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6172200" y="2209800"/>
            <a:ext cx="21336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Significantly reduced risk of recurrence with highest level of isoflavones and soy protein in their diet </a:t>
            </a:r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 flipH="1" flipV="1">
            <a:off x="4267200" y="2362200"/>
            <a:ext cx="16764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970" name="Line 10"/>
          <p:cNvSpPr>
            <a:spLocks noChangeShapeType="1"/>
          </p:cNvSpPr>
          <p:nvPr/>
        </p:nvSpPr>
        <p:spPr bwMode="auto">
          <a:xfrm flipH="1">
            <a:off x="5181600" y="3200400"/>
            <a:ext cx="914400" cy="685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43888" cy="808038"/>
          </a:xfrm>
          <a:noFill/>
          <a:ln/>
        </p:spPr>
        <p:txBody>
          <a:bodyPr/>
          <a:lstStyle/>
          <a:p>
            <a:r>
              <a:rPr lang="en-US" sz="3600" b="1" smtClean="0">
                <a:effectLst/>
              </a:rPr>
              <a:t>Challenges of Soy Studies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smtClean="0"/>
              <a:t>Marked differences in the products used in the studies;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smtClean="0"/>
              <a:t>   -</a:t>
            </a:r>
            <a:r>
              <a:rPr lang="en-US" sz="2000" smtClean="0"/>
              <a:t>Whole soy foods (Chinese)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	- Soy proteins (Western)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400" b="1" smtClean="0"/>
              <a:t>Difference on the ages starting consuming soy products</a:t>
            </a:r>
          </a:p>
          <a:p>
            <a:pPr>
              <a:lnSpc>
                <a:spcPct val="80000"/>
              </a:lnSpc>
            </a:pPr>
            <a:endParaRPr lang="en-US" sz="2400" b="1" smtClean="0"/>
          </a:p>
          <a:p>
            <a:pPr>
              <a:lnSpc>
                <a:spcPct val="80000"/>
              </a:lnSpc>
            </a:pPr>
            <a:r>
              <a:rPr lang="en-US" sz="2400" b="1" smtClean="0"/>
              <a:t>The genetic difference between western and Chinese with respect to absorption and digestion of soy</a:t>
            </a:r>
          </a:p>
          <a:p>
            <a:pPr>
              <a:lnSpc>
                <a:spcPct val="80000"/>
              </a:lnSpc>
            </a:pPr>
            <a:endParaRPr lang="en-US" sz="2400" b="1" smtClean="0"/>
          </a:p>
          <a:p>
            <a:pPr>
              <a:lnSpc>
                <a:spcPct val="80000"/>
              </a:lnSpc>
            </a:pPr>
            <a:r>
              <a:rPr lang="en-US" sz="2400" b="1" smtClean="0"/>
              <a:t>Other dietary components ingested routinely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43888" cy="655638"/>
          </a:xfrm>
          <a:noFill/>
          <a:ln/>
        </p:spPr>
        <p:txBody>
          <a:bodyPr/>
          <a:lstStyle/>
          <a:p>
            <a:r>
              <a:rPr lang="en-US" sz="3600" b="1" smtClean="0">
                <a:effectLst/>
              </a:rPr>
              <a:t>Plausible Conclusions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smtClean="0"/>
              <a:t>Soy intake during childhood and adolescence might provide lifelong protection against breast cancer</a:t>
            </a:r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r>
              <a:rPr lang="en-US" sz="2800" b="1" smtClean="0"/>
              <a:t>Reduction of risk of recurrence in Asian women consuming soy regularly</a:t>
            </a:r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r>
              <a:rPr lang="en-US" sz="2800" b="1" smtClean="0"/>
              <a:t>Lifetime soy consumption at a moderate level may prevent breast cancer recurrence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43888" cy="808038"/>
          </a:xfrm>
          <a:noFill/>
          <a:ln/>
        </p:spPr>
        <p:txBody>
          <a:bodyPr/>
          <a:lstStyle/>
          <a:p>
            <a:r>
              <a:rPr lang="en-US" b="1" dirty="0" smtClean="0">
                <a:effectLst/>
              </a:rPr>
              <a:t>Vitamin D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4456113"/>
          </a:xfrm>
        </p:spPr>
        <p:txBody>
          <a:bodyPr/>
          <a:lstStyle/>
          <a:p>
            <a:r>
              <a:rPr lang="en-US" sz="2400" b="1" dirty="0" smtClean="0"/>
              <a:t>Fat soluble vitamin or sunshine vitamin or a hormone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Structurally, it belongs to </a:t>
            </a:r>
            <a:r>
              <a:rPr lang="en-US" sz="2400" b="1" dirty="0" err="1" smtClean="0"/>
              <a:t>secosteroids</a:t>
            </a:r>
            <a:r>
              <a:rPr lang="en-US" sz="2400" b="1" dirty="0" smtClean="0"/>
              <a:t> 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Increasing the efficiency of intestinal calcium and phosphate absorption for the maintenance of the skeleton throughout life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Deficiency of Vitamin D is linked to increased risk for preeclampsia, multiple sclerosis, rheumatoid arthritis, diabetes, heart disease, dementia, deadly cancers.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60095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228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Overview of source and function of Vitamin D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6550223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/>
              <a:t>Holick</a:t>
            </a:r>
            <a:r>
              <a:rPr lang="en-US" sz="1400" b="1" i="1" dirty="0" smtClean="0"/>
              <a:t>, M., J Investigative Med, 2011</a:t>
            </a:r>
            <a:endParaRPr lang="en-US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43887" cy="1036638"/>
          </a:xfrm>
          <a:noFill/>
          <a:ln/>
        </p:spPr>
        <p:txBody>
          <a:bodyPr/>
          <a:lstStyle/>
          <a:p>
            <a:r>
              <a:rPr lang="en-US" sz="3200" b="1" dirty="0" smtClean="0">
                <a:effectLst/>
              </a:rPr>
              <a:t>Synthesis of Vitamin D3 in Normal Skin</a:t>
            </a:r>
          </a:p>
        </p:txBody>
      </p:sp>
      <p:pic>
        <p:nvPicPr>
          <p:cNvPr id="176135" name="Picture 7" descr="Picture (Image) of the Chemical Structure and Structural Formula of 7-Dehydrocholester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2476500" cy="1336675"/>
          </a:xfrm>
          <a:prstGeom prst="rect">
            <a:avLst/>
          </a:prstGeom>
          <a:noFill/>
        </p:spPr>
      </p:pic>
      <p:pic>
        <p:nvPicPr>
          <p:cNvPr id="176137" name="Picture 9" descr="Picture (Image) of the Chemical Structure and Structural Formula of Vitamin 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295400"/>
            <a:ext cx="2628900" cy="1603375"/>
          </a:xfrm>
          <a:prstGeom prst="rect">
            <a:avLst/>
          </a:prstGeom>
          <a:noFill/>
        </p:spPr>
      </p:pic>
      <p:sp>
        <p:nvSpPr>
          <p:cNvPr id="176138" name="Line 10"/>
          <p:cNvSpPr>
            <a:spLocks noChangeShapeType="1"/>
          </p:cNvSpPr>
          <p:nvPr/>
        </p:nvSpPr>
        <p:spPr bwMode="auto">
          <a:xfrm>
            <a:off x="3810000" y="2057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1524000" y="26670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7-hydroxycholeterol</a:t>
            </a:r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5562600" y="28956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Cholecalciferol</a:t>
            </a:r>
            <a:r>
              <a:rPr lang="en-US" dirty="0"/>
              <a:t> (Vitamin D3)</a:t>
            </a:r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4114800" y="1600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UV light</a:t>
            </a:r>
          </a:p>
        </p:txBody>
      </p:sp>
      <p:pic>
        <p:nvPicPr>
          <p:cNvPr id="10" name="Picture 5" descr="File:Skinlayer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276600"/>
            <a:ext cx="3162300" cy="3133725"/>
          </a:xfrm>
          <a:prstGeom prst="rect">
            <a:avLst/>
          </a:prstGeom>
          <a:noFill/>
        </p:spPr>
      </p:pic>
      <p:pic>
        <p:nvPicPr>
          <p:cNvPr id="133122" name="Picture 2" descr="File:Calcitriol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267200"/>
            <a:ext cx="2076672" cy="1714501"/>
          </a:xfrm>
          <a:prstGeom prst="rect">
            <a:avLst/>
          </a:prstGeom>
          <a:noFill/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105400" y="61722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1,25-dihydroxyCholecalciferol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33122" idx="0"/>
          </p:cNvCxnSpPr>
          <p:nvPr/>
        </p:nvCxnSpPr>
        <p:spPr bwMode="auto">
          <a:xfrm rot="16200000" flipH="1">
            <a:off x="6157968" y="3900432"/>
            <a:ext cx="685800" cy="477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705600" y="3657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Liver or kidney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524000" y="4495800"/>
            <a:ext cx="1981200" cy="19812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2057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 am to 4 pm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43888" cy="762000"/>
          </a:xfrm>
          <a:noFill/>
          <a:ln/>
        </p:spPr>
        <p:txBody>
          <a:bodyPr/>
          <a:lstStyle/>
          <a:p>
            <a:r>
              <a:rPr lang="en-US" sz="3200" b="1" smtClean="0">
                <a:effectLst/>
              </a:rPr>
              <a:t>Selected food Source for Vitamin D</a:t>
            </a:r>
          </a:p>
        </p:txBody>
      </p:sp>
      <p:graphicFrame>
        <p:nvGraphicFramePr>
          <p:cNvPr id="177895" name="Group 743"/>
          <p:cNvGraphicFramePr>
            <a:graphicFrameLocks noGrp="1"/>
          </p:cNvGraphicFramePr>
          <p:nvPr/>
        </p:nvGraphicFramePr>
        <p:xfrm>
          <a:off x="990600" y="914400"/>
          <a:ext cx="7467600" cy="4754880"/>
        </p:xfrm>
        <a:graphic>
          <a:graphicData uri="http://schemas.openxmlformats.org/drawingml/2006/table">
            <a:tbl>
              <a:tblPr/>
              <a:tblGrid>
                <a:gridCol w="5091113"/>
                <a:gridCol w="1295400"/>
                <a:gridCol w="1081087"/>
              </a:tblGrid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Food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IUs per serving*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Percent DV**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Cod liver oil, 1 tablespoon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1,360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340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Salmon (sockeye), cooked, 3 ounces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447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Mackerel, cooked, 3 ounces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388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Tuna fish, canned in water, drained, 3 ounces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Orange juice fortified with vitamin D, 1 cup (check product labels, as amount of added vitamin D varies)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Milk, nonfat, reduced fat, and whole, vitamin D-fortified, 1 cup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115–124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29–31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Yogurt, fortified with 20% of the DV for vitamin D, 6 ounces (more heavily fortified yogurts provide more of the DV)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Margarine, fortified, 1 tablespoon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Liver, beef, cooked, 3.5 ounces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Sardines, canned in oil, drained, 2 sardines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Egg, 1 large (vitamin D is found in yolk)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Ready-to-eat cereal, fortified with 10% of the DV for vitamin D, 0.75–1 cup (more heavily fortified cereals might provide more of the DV)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Cheese, Swiss, 1 ounce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7889" name="Rectangle 737"/>
          <p:cNvSpPr>
            <a:spLocks noChangeArrowheads="1"/>
          </p:cNvSpPr>
          <p:nvPr/>
        </p:nvSpPr>
        <p:spPr bwMode="auto">
          <a:xfrm>
            <a:off x="762000" y="5938838"/>
            <a:ext cx="8001000" cy="558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000"/>
              <a:t>* IUs = International Units.</a:t>
            </a:r>
            <a:br>
              <a:rPr lang="en-US" sz="1000"/>
            </a:br>
            <a:r>
              <a:rPr lang="en-US" sz="1000"/>
              <a:t>** DV = Daily Value. DVs were developed by the U.S. Food and Drug Administration to help consumers compare the nutrient contents among products within the context of a total daily diet.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43887" cy="808038"/>
          </a:xfrm>
          <a:noFill/>
          <a:ln/>
        </p:spPr>
        <p:txBody>
          <a:bodyPr/>
          <a:lstStyle/>
          <a:p>
            <a:r>
              <a:rPr lang="en-US" dirty="0" smtClean="0">
                <a:effectLst/>
              </a:rPr>
              <a:t>Vitamin D and Cancer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56113"/>
          </a:xfrm>
        </p:spPr>
        <p:txBody>
          <a:bodyPr/>
          <a:lstStyle/>
          <a:p>
            <a:r>
              <a:rPr lang="en-US" sz="2400" b="1" dirty="0" smtClean="0"/>
              <a:t>Vitamin D has ability to decrease proliferation of prostate, colon, ovarian and renal carcinoma as well as lymphoma and melanoma cells.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Higher 25(OH)D has a protective effect in the development of colorectal adenoma and carcinomas.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Plasma 25(OH)D was inversely associated with risk of colorectal and prostate cancer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7391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599" y="3200399"/>
            <a:ext cx="7543801" cy="218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199" y="1752600"/>
            <a:ext cx="766975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2895600" y="4191000"/>
            <a:ext cx="1447800" cy="152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819400" y="5105400"/>
            <a:ext cx="1447800" cy="152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715000"/>
            <a:ext cx="8991600" cy="923330"/>
          </a:xfrm>
          <a:prstGeom prst="rect">
            <a:avLst/>
          </a:prstGeom>
          <a:solidFill>
            <a:srgbClr val="FEDEFA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Among premenopausal women, high intake of vitamin D and calcium was associated with reduced risk of breast cancer, but difference between Vitamin D and calcium was not distinguishable.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7058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6819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600200"/>
            <a:ext cx="59531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038600"/>
            <a:ext cx="35623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114800"/>
            <a:ext cx="41433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5800" y="632460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 of literature 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Dietary Supplement Use in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52400"/>
            <a:ext cx="84582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1800" dirty="0" smtClean="0"/>
              <a:t>Breast cancer survivors and vitamin D: A review</a:t>
            </a:r>
          </a:p>
          <a:p>
            <a:pPr algn="ctr"/>
            <a:r>
              <a:rPr lang="en-US" u="sng" dirty="0" smtClean="0">
                <a:solidFill>
                  <a:srgbClr val="0000FF"/>
                </a:solidFill>
                <a:latin typeface="Arial"/>
                <a:hlinkClick r:id=""/>
              </a:rPr>
              <a:t>Stephanie L. Hines, </a:t>
            </a:r>
            <a:r>
              <a:rPr lang="en-US" u="sng" dirty="0" err="1" smtClean="0">
                <a:solidFill>
                  <a:srgbClr val="0000FF"/>
                </a:solidFill>
                <a:latin typeface="Arial"/>
                <a:hlinkClick r:id=""/>
              </a:rPr>
              <a:t>M.D.a</a:t>
            </a:r>
            <a:r>
              <a:rPr lang="en-US" u="sng" dirty="0" smtClean="0">
                <a:solidFill>
                  <a:srgbClr val="0000FF"/>
                </a:solidFill>
                <a:latin typeface="Arial"/>
                <a:hlinkClick r:id=""/>
              </a:rPr>
              <a:t>, H. Keels S. </a:t>
            </a:r>
            <a:r>
              <a:rPr lang="en-US" u="sng" dirty="0" err="1" smtClean="0">
                <a:solidFill>
                  <a:srgbClr val="0000FF"/>
                </a:solidFill>
                <a:latin typeface="Arial"/>
                <a:hlinkClick r:id=""/>
              </a:rPr>
              <a:t>Jorn</a:t>
            </a:r>
            <a:r>
              <a:rPr lang="en-US" u="sng" dirty="0" smtClean="0">
                <a:solidFill>
                  <a:srgbClr val="0000FF"/>
                </a:solidFill>
                <a:latin typeface="Arial"/>
                <a:hlinkClick r:id=""/>
              </a:rPr>
              <a:t>, </a:t>
            </a:r>
            <a:r>
              <a:rPr lang="en-US" u="sng" dirty="0" err="1" smtClean="0">
                <a:solidFill>
                  <a:srgbClr val="0000FF"/>
                </a:solidFill>
                <a:latin typeface="Arial"/>
                <a:hlinkClick r:id=""/>
              </a:rPr>
              <a:t>M.D.b</a:t>
            </a:r>
            <a:r>
              <a:rPr lang="en-US" u="sng" dirty="0" smtClean="0">
                <a:solidFill>
                  <a:srgbClr val="0000FF"/>
                </a:solidFill>
                <a:latin typeface="Arial"/>
                <a:hlinkClick r:id=""/>
              </a:rPr>
              <a:t>, Kristine M. Thompson, </a:t>
            </a:r>
            <a:r>
              <a:rPr lang="en-US" u="sng" dirty="0" err="1" smtClean="0">
                <a:solidFill>
                  <a:srgbClr val="0000FF"/>
                </a:solidFill>
                <a:latin typeface="Arial"/>
                <a:hlinkClick r:id=""/>
              </a:rPr>
              <a:t>M.D.c</a:t>
            </a:r>
            <a:r>
              <a:rPr lang="en-US" u="sng" dirty="0" smtClean="0">
                <a:solidFill>
                  <a:srgbClr val="0000FF"/>
                </a:solidFill>
                <a:latin typeface="Arial"/>
                <a:hlinkClick r:id=""/>
              </a:rPr>
              <a:t>, Jan M. Larson, </a:t>
            </a:r>
            <a:r>
              <a:rPr lang="en-US" u="sng" dirty="0" err="1" smtClean="0">
                <a:solidFill>
                  <a:srgbClr val="0000FF"/>
                </a:solidFill>
                <a:latin typeface="Arial"/>
                <a:hlinkClick r:id=""/>
              </a:rPr>
              <a:t>M.D.d</a:t>
            </a:r>
            <a:endParaRPr lang="en-US" u="sng" dirty="0" smtClean="0">
              <a:solidFill>
                <a:srgbClr val="0000FF"/>
              </a:solidFill>
              <a:latin typeface="Arial"/>
              <a:hlinkClick r:id=""/>
            </a:endParaRPr>
          </a:p>
          <a:p>
            <a:r>
              <a:rPr lang="en-US" sz="2000" b="1" dirty="0" smtClean="0">
                <a:latin typeface="Arial"/>
              </a:rPr>
              <a:t>Abstract </a:t>
            </a:r>
            <a:endParaRPr lang="en-US" sz="2000" b="1" dirty="0" smtClean="0">
              <a:latin typeface="Arial"/>
            </a:endParaRPr>
          </a:p>
          <a:p>
            <a:r>
              <a:rPr lang="en-US" dirty="0" smtClean="0">
                <a:latin typeface="Arial"/>
              </a:rPr>
              <a:t>Recent evidence has suggested a role for vitamin D in breast cancer prevention and survival. Studies have reported an inverse relation between vitamin D intake and the risk of breast cancer, improvements in survival after a diagnosis of breast cancer in women with higher levels of vitamin D, and vitamin D insufficiency in up to 75% of women with breast cancer. Preclinical data have indicated that vitamin D affects up to 200 genes that influence cellular proliferation, apoptosis, angiogenesis, terminal differentiation of normal and cancer cells, and macrophage function. Vitamin D receptors have been found in up to 80% of breast cancers, and vitamin D receptor polymorphisms have been associated with differences in survival. Although ongoing studies have investigated a possible link between adequate levels of vitamin D and improved cancer prognosis, breast cancer survivors may derive additional, non–cancer-related benefits from adequate vitamin D levels, including improvements in bone mineral density, quality of life, and mood. 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Maintaining adequate vitamin D stores is recommended for breast cancer survivors throughout their lifetime.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81000" y="1757877"/>
            <a:ext cx="8458200" cy="44196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6400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Nutr</a:t>
            </a:r>
            <a:r>
              <a:rPr lang="en-US" sz="1400" i="1" dirty="0" smtClean="0"/>
              <a:t> 2010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43887" cy="960438"/>
          </a:xfrm>
        </p:spPr>
        <p:txBody>
          <a:bodyPr/>
          <a:lstStyle/>
          <a:p>
            <a:r>
              <a:rPr lang="en-US" sz="2800" dirty="0" smtClean="0"/>
              <a:t>Suggested Vitamin D Intake by Institute of Medicine and Endocrine Society </a:t>
            </a:r>
            <a:endParaRPr lang="en-US" sz="2800" dirty="0"/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61722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6477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Patient guidance to vitamin D deficiency, 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3887" cy="731838"/>
          </a:xfrm>
        </p:spPr>
        <p:txBody>
          <a:bodyPr/>
          <a:lstStyle/>
          <a:p>
            <a:r>
              <a:rPr lang="en-US" sz="3600" dirty="0" smtClean="0"/>
              <a:t>Sources for Natural Vitamin D 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456113"/>
          </a:xfrm>
        </p:spPr>
        <p:txBody>
          <a:bodyPr/>
          <a:lstStyle/>
          <a:p>
            <a:r>
              <a:rPr lang="en-US" sz="2800" b="1" dirty="0" smtClean="0"/>
              <a:t>Sun Exposure 10 to 15 min between 9 am to 4 pm</a:t>
            </a:r>
          </a:p>
          <a:p>
            <a:r>
              <a:rPr lang="en-US" sz="2800" b="1" dirty="0" smtClean="0"/>
              <a:t>Avoid Sunscreen protector except on face</a:t>
            </a:r>
          </a:p>
          <a:p>
            <a:r>
              <a:rPr lang="en-US" sz="2800" b="1" dirty="0" smtClean="0"/>
              <a:t>Foods rich in natural vitamin D</a:t>
            </a:r>
            <a:endParaRPr lang="en-US" sz="2800" b="1" dirty="0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505200"/>
            <a:ext cx="59257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100" y="410279"/>
            <a:ext cx="6692900" cy="589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 r="6042"/>
          <a:stretch>
            <a:fillRect/>
          </a:stretch>
        </p:blipFill>
        <p:spPr bwMode="auto">
          <a:xfrm>
            <a:off x="1676400" y="76200"/>
            <a:ext cx="6112402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59753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913" y="381000"/>
            <a:ext cx="8243887" cy="1036638"/>
          </a:xfrm>
        </p:spPr>
        <p:txBody>
          <a:bodyPr/>
          <a:lstStyle/>
          <a:p>
            <a:r>
              <a:rPr lang="en-US" sz="3200" b="1" dirty="0" smtClean="0"/>
              <a:t>The effect of Vegetables on the Proliferation of Breast Cancer Cells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>
                <a:effectLst/>
              </a:rPr>
              <a:t>Potential foods that may help against breast cancer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752601"/>
            <a:ext cx="7543800" cy="3581400"/>
          </a:xfrm>
        </p:spPr>
        <p:txBody>
          <a:bodyPr/>
          <a:lstStyle/>
          <a:p>
            <a:r>
              <a:rPr lang="en-US" dirty="0" err="1" smtClean="0"/>
              <a:t>Brassica</a:t>
            </a:r>
            <a:r>
              <a:rPr lang="en-US" dirty="0" smtClean="0"/>
              <a:t> vegetables like broccoli, cauliflower and cabbage</a:t>
            </a:r>
          </a:p>
          <a:p>
            <a:r>
              <a:rPr lang="en-US" dirty="0" smtClean="0"/>
              <a:t>Linseed/Flaxseed and berries</a:t>
            </a:r>
          </a:p>
          <a:p>
            <a:r>
              <a:rPr lang="en-US" dirty="0" smtClean="0"/>
              <a:t>Vitamin D rich food</a:t>
            </a:r>
          </a:p>
          <a:p>
            <a:r>
              <a:rPr lang="en-US" dirty="0" smtClean="0"/>
              <a:t>Fish </a:t>
            </a:r>
            <a:r>
              <a:rPr lang="en-US" dirty="0" smtClean="0"/>
              <a:t>oil</a:t>
            </a:r>
            <a:endParaRPr lang="en-US" dirty="0" smtClean="0"/>
          </a:p>
          <a:p>
            <a:r>
              <a:rPr lang="en-US" dirty="0" smtClean="0"/>
              <a:t>Green </a:t>
            </a:r>
            <a:r>
              <a:rPr lang="en-US" dirty="0" smtClean="0"/>
              <a:t>tea</a:t>
            </a:r>
          </a:p>
          <a:p>
            <a:r>
              <a:rPr lang="en-US" dirty="0" smtClean="0"/>
              <a:t>Mushroom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89884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Text Box 5"/>
          <p:cNvSpPr txBox="1">
            <a:spLocks noChangeArrowheads="1"/>
          </p:cNvSpPr>
          <p:nvPr/>
        </p:nvSpPr>
        <p:spPr bwMode="auto">
          <a:xfrm>
            <a:off x="2438400" y="57150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The Balance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43888" cy="7318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SUMMARY</a:t>
            </a:r>
          </a:p>
        </p:txBody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Nutritional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supplements would be beneficial for cancer care when they are administered in the right dose, at right time, and for the right people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Administration of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nutritional supplements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should be limited during chemo- or radiation treatment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Dietary source of anti-inflammatory and anticancer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phytochemicals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would still be preferable comparing to the concentrated extracts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More vigorous studies on this particular field are definitely needed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6"/>
          <p:cNvPicPr>
            <a:picLocks noChangeAspect="1" noChangeArrowheads="1"/>
          </p:cNvPicPr>
          <p:nvPr/>
        </p:nvPicPr>
        <p:blipFill>
          <a:blip r:embed="rId2" cstate="print"/>
          <a:srcRect r="8574" b="30375"/>
          <a:stretch>
            <a:fillRect/>
          </a:stretch>
        </p:blipFill>
        <p:spPr bwMode="auto">
          <a:xfrm>
            <a:off x="1600200" y="409575"/>
            <a:ext cx="5427854" cy="438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0" y="5029200"/>
            <a:ext cx="396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Anti-cancer - A new way of life, by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David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Servan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Schreiber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Life After Cancer by Keith Block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4495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Books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15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33600"/>
            <a:ext cx="6392863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3276600" y="5029200"/>
            <a:ext cx="4114800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>
            <a:off x="1447800" y="5181600"/>
            <a:ext cx="6019800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62" name="Line 10"/>
          <p:cNvSpPr>
            <a:spLocks noChangeShapeType="1"/>
          </p:cNvSpPr>
          <p:nvPr/>
        </p:nvSpPr>
        <p:spPr bwMode="auto">
          <a:xfrm>
            <a:off x="1447800" y="5410200"/>
            <a:ext cx="1600200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43888" cy="731838"/>
          </a:xfrm>
        </p:spPr>
        <p:txBody>
          <a:bodyPr/>
          <a:lstStyle/>
          <a:p>
            <a:r>
              <a:rPr lang="en-US" sz="3200" b="1" smtClean="0">
                <a:effectLst/>
              </a:rPr>
              <a:t>Guidance for Dietary Supplements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smtClean="0"/>
              <a:t>Are dietary supplements safe?</a:t>
            </a:r>
          </a:p>
          <a:p>
            <a:endParaRPr lang="en-US" sz="2800" b="1" smtClean="0"/>
          </a:p>
          <a:p>
            <a:r>
              <a:rPr lang="en-US" sz="2800" b="1" smtClean="0"/>
              <a:t>Benefit and Risk?</a:t>
            </a:r>
          </a:p>
          <a:p>
            <a:pPr>
              <a:buFontTx/>
              <a:buNone/>
            </a:pPr>
            <a:endParaRPr lang="en-US" sz="2800" b="1" smtClean="0"/>
          </a:p>
          <a:p>
            <a:r>
              <a:rPr lang="en-US" sz="2800" b="1" smtClean="0"/>
              <a:t>How to buy the dietary supplements?</a:t>
            </a:r>
          </a:p>
          <a:p>
            <a:pPr>
              <a:buFontTx/>
              <a:buNone/>
            </a:pPr>
            <a:endParaRPr lang="en-US" sz="2800" b="1" smtClean="0"/>
          </a:p>
          <a:p>
            <a:r>
              <a:rPr lang="en-US" sz="2800" b="1" smtClean="0"/>
              <a:t>What cautions need to be taken for buying or taking the nutritional supplement?</a:t>
            </a:r>
          </a:p>
          <a:p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43888" cy="731838"/>
          </a:xfrm>
        </p:spPr>
        <p:txBody>
          <a:bodyPr/>
          <a:lstStyle/>
          <a:p>
            <a:r>
              <a:rPr lang="en-US" b="1" smtClean="0">
                <a:effectLst/>
              </a:rPr>
              <a:t>Benefits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456113"/>
          </a:xfrm>
        </p:spPr>
        <p:txBody>
          <a:bodyPr/>
          <a:lstStyle/>
          <a:p>
            <a:r>
              <a:rPr lang="en-US" sz="2400" b="1" smtClean="0"/>
              <a:t>Augment the intake of nutrients that your diet is lacking under normal or pathological conditions</a:t>
            </a:r>
          </a:p>
          <a:p>
            <a:pPr>
              <a:buFontTx/>
              <a:buNone/>
            </a:pPr>
            <a:endParaRPr lang="en-US" sz="2400" b="1" smtClean="0"/>
          </a:p>
          <a:p>
            <a:r>
              <a:rPr lang="en-US" sz="2400" b="1" smtClean="0"/>
              <a:t>Treat specific health conditions or risk factors:</a:t>
            </a:r>
          </a:p>
          <a:p>
            <a:pPr>
              <a:buFontTx/>
              <a:buNone/>
            </a:pPr>
            <a:r>
              <a:rPr lang="en-US" sz="2400" b="1" smtClean="0"/>
              <a:t>  - 	</a:t>
            </a:r>
            <a:r>
              <a:rPr lang="en-US" sz="2000" b="1" smtClean="0"/>
              <a:t>Folic acid used to reduce the spina bifida</a:t>
            </a:r>
          </a:p>
          <a:p>
            <a:pPr>
              <a:buFontTx/>
              <a:buNone/>
            </a:pPr>
            <a:r>
              <a:rPr lang="en-US" sz="2000" b="1" smtClean="0"/>
              <a:t>   -	Omega-3 used to reduce the 	triglycerides (Lovaza)</a:t>
            </a:r>
          </a:p>
          <a:p>
            <a:pPr>
              <a:buFontTx/>
              <a:buNone/>
            </a:pPr>
            <a:endParaRPr lang="en-US" sz="2000" b="1" smtClean="0"/>
          </a:p>
          <a:p>
            <a:r>
              <a:rPr lang="en-US" sz="2400" b="1" smtClean="0"/>
              <a:t>Need more scientific evidence</a:t>
            </a:r>
          </a:p>
          <a:p>
            <a:pPr>
              <a:buFontTx/>
              <a:buNone/>
            </a:pPr>
            <a:endParaRPr lang="en-US" sz="2400" b="1" smtClean="0"/>
          </a:p>
          <a:p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43888" cy="731838"/>
          </a:xfrm>
        </p:spPr>
        <p:txBody>
          <a:bodyPr/>
          <a:lstStyle/>
          <a:p>
            <a:r>
              <a:rPr lang="en-US" b="1" smtClean="0">
                <a:effectLst/>
              </a:rPr>
              <a:t>Risk</a:t>
            </a:r>
          </a:p>
        </p:txBody>
      </p:sp>
      <p:sp>
        <p:nvSpPr>
          <p:cNvPr id="2253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456113"/>
          </a:xfrm>
        </p:spPr>
        <p:txBody>
          <a:bodyPr/>
          <a:lstStyle/>
          <a:p>
            <a:r>
              <a:rPr lang="en-US" sz="2800" b="1" smtClean="0"/>
              <a:t>Toxicity</a:t>
            </a:r>
          </a:p>
          <a:p>
            <a:pPr>
              <a:buFontTx/>
              <a:buNone/>
            </a:pPr>
            <a:r>
              <a:rPr lang="en-US" sz="2800" smtClean="0"/>
              <a:t>   - </a:t>
            </a:r>
            <a:r>
              <a:rPr lang="en-US" sz="2400" b="1" smtClean="0"/>
              <a:t>Large dose</a:t>
            </a:r>
          </a:p>
          <a:p>
            <a:pPr>
              <a:buFontTx/>
              <a:buNone/>
            </a:pPr>
            <a:r>
              <a:rPr lang="en-US" sz="2400" b="1" smtClean="0"/>
              <a:t>   - wrong application</a:t>
            </a:r>
          </a:p>
          <a:p>
            <a:pPr>
              <a:buFontTx/>
              <a:buNone/>
            </a:pPr>
            <a:r>
              <a:rPr lang="en-US" sz="2400" b="1" smtClean="0"/>
              <a:t>   - Poor quality product</a:t>
            </a:r>
          </a:p>
          <a:p>
            <a:pPr>
              <a:buFontTx/>
              <a:buNone/>
            </a:pPr>
            <a:endParaRPr lang="en-US" sz="2400" b="1" smtClean="0"/>
          </a:p>
          <a:p>
            <a:r>
              <a:rPr lang="en-US" sz="2800" b="1" smtClean="0"/>
              <a:t>Interaction with over counter or prescription medications</a:t>
            </a:r>
          </a:p>
          <a:p>
            <a:endParaRPr lang="en-US" sz="2800" b="1" smtClean="0"/>
          </a:p>
          <a:p>
            <a:r>
              <a:rPr lang="en-US" sz="2800" b="1" smtClean="0"/>
              <a:t>Not enough evidence for the safety</a:t>
            </a:r>
          </a:p>
          <a:p>
            <a:pPr>
              <a:buFontTx/>
              <a:buNone/>
            </a:pPr>
            <a:endParaRPr lang="en-US" sz="2800" b="1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902</TotalTime>
  <Words>2452</Words>
  <Application>Microsoft Office PowerPoint</Application>
  <PresentationFormat>On-screen Show (4:3)</PresentationFormat>
  <Paragraphs>373</Paragraphs>
  <Slides>59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Balloons</vt:lpstr>
      <vt:lpstr>The benefit and Risks of Nutritional Supplements </vt:lpstr>
      <vt:lpstr>Dietary Supplements</vt:lpstr>
      <vt:lpstr>FDA Regulations</vt:lpstr>
      <vt:lpstr>CAM Use in US in 2010</vt:lpstr>
      <vt:lpstr>Dietary Supplement Use in US</vt:lpstr>
      <vt:lpstr>Slide 6</vt:lpstr>
      <vt:lpstr>Guidance for Dietary Supplements</vt:lpstr>
      <vt:lpstr>Benefits</vt:lpstr>
      <vt:lpstr>Risk</vt:lpstr>
      <vt:lpstr>Omega-3 fatty acids – fish  and flaxseed oil</vt:lpstr>
      <vt:lpstr>Metabolism of omega-6 and omega-3 fatty acids</vt:lpstr>
      <vt:lpstr>Fish Oil and Omega-3 Fatty Acids</vt:lpstr>
      <vt:lpstr>Dietary Source of Omega-3 Fatty Acids</vt:lpstr>
      <vt:lpstr>Flaxseed and Fish Oil Supplements</vt:lpstr>
      <vt:lpstr>Slide 15</vt:lpstr>
      <vt:lpstr>Challenges of Choosing the Right Supplements</vt:lpstr>
      <vt:lpstr>Slide 17</vt:lpstr>
      <vt:lpstr>Slide 18</vt:lpstr>
      <vt:lpstr>Genetically deletion of COX-2 gene reduced EPA elicited anti-proliferative activity in A549 cells </vt:lpstr>
      <vt:lpstr>The inhibitory effect of EPA or PGE3 in A549 cells was mediated through PI3kinase pathways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Is Flaxseed safe for someone with breast cancer?</vt:lpstr>
      <vt:lpstr>The effect of flaxseed and breast cancer</vt:lpstr>
      <vt:lpstr>Slide 32</vt:lpstr>
      <vt:lpstr>Soy: another phytoestrogen containing food</vt:lpstr>
      <vt:lpstr>Slide 34</vt:lpstr>
      <vt:lpstr>Structure of Estrodial and Phytoestrogen in Soy</vt:lpstr>
      <vt:lpstr>Soy Phytoestrogen and Estrogen Receptors (ERs)</vt:lpstr>
      <vt:lpstr>The Effect of Phytoestrogens and Other Soy Products on the Growth of MCF-7 Xenograft Models</vt:lpstr>
      <vt:lpstr>Plausible Mechanism of Genistein</vt:lpstr>
      <vt:lpstr>Results of Western Women Studies</vt:lpstr>
      <vt:lpstr>Results of Chinese Women Studies</vt:lpstr>
      <vt:lpstr>Challenges of Soy Studies</vt:lpstr>
      <vt:lpstr>Plausible Conclusions</vt:lpstr>
      <vt:lpstr>Vitamin D</vt:lpstr>
      <vt:lpstr>Slide 44</vt:lpstr>
      <vt:lpstr>Synthesis of Vitamin D3 in Normal Skin</vt:lpstr>
      <vt:lpstr>Selected food Source for Vitamin D</vt:lpstr>
      <vt:lpstr>Vitamin D and Cancer</vt:lpstr>
      <vt:lpstr>Slide 48</vt:lpstr>
      <vt:lpstr>Slide 49</vt:lpstr>
      <vt:lpstr>Slide 50</vt:lpstr>
      <vt:lpstr>Suggested Vitamin D Intake by Institute of Medicine and Endocrine Society </vt:lpstr>
      <vt:lpstr>Sources for Natural Vitamin D </vt:lpstr>
      <vt:lpstr>Slide 53</vt:lpstr>
      <vt:lpstr>Slide 54</vt:lpstr>
      <vt:lpstr>The effect of Vegetables on the Proliferation of Breast Cancer Cells</vt:lpstr>
      <vt:lpstr>Potential foods that may help against breast cancer</vt:lpstr>
      <vt:lpstr>Slide 57</vt:lpstr>
      <vt:lpstr>SUMMARY</vt:lpstr>
      <vt:lpstr>Slide 59</vt:lpstr>
    </vt:vector>
  </TitlesOfParts>
  <Company>UTMDACC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Products and Nutritional Supplements as Chemopreventive or Chemotherapeutic agents</dc:title>
  <dc:creator>pyang</dc:creator>
  <cp:lastModifiedBy>pyang</cp:lastModifiedBy>
  <cp:revision>38</cp:revision>
  <dcterms:created xsi:type="dcterms:W3CDTF">2011-05-05T15:26:11Z</dcterms:created>
  <dcterms:modified xsi:type="dcterms:W3CDTF">2011-08-29T04:30:56Z</dcterms:modified>
</cp:coreProperties>
</file>